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6"/>
  </p:notesMasterIdLst>
  <p:sldIdLst>
    <p:sldId id="256" r:id="rId2"/>
    <p:sldId id="1542" r:id="rId3"/>
    <p:sldId id="1546" r:id="rId4"/>
    <p:sldId id="261" r:id="rId5"/>
    <p:sldId id="287" r:id="rId6"/>
    <p:sldId id="1561" r:id="rId7"/>
    <p:sldId id="1562" r:id="rId8"/>
    <p:sldId id="389" r:id="rId9"/>
    <p:sldId id="1563" r:id="rId10"/>
    <p:sldId id="1559" r:id="rId11"/>
    <p:sldId id="1564" r:id="rId12"/>
    <p:sldId id="1565" r:id="rId13"/>
    <p:sldId id="1560" r:id="rId14"/>
    <p:sldId id="1269" r:id="rId15"/>
    <p:sldId id="1568" r:id="rId16"/>
    <p:sldId id="1566" r:id="rId17"/>
    <p:sldId id="1567" r:id="rId18"/>
    <p:sldId id="1544" r:id="rId19"/>
    <p:sldId id="1547" r:id="rId20"/>
    <p:sldId id="1271" r:id="rId21"/>
    <p:sldId id="283" r:id="rId22"/>
    <p:sldId id="305" r:id="rId23"/>
    <p:sldId id="304" r:id="rId24"/>
    <p:sldId id="312" r:id="rId25"/>
    <p:sldId id="309" r:id="rId26"/>
    <p:sldId id="316" r:id="rId27"/>
    <p:sldId id="317" r:id="rId28"/>
    <p:sldId id="314" r:id="rId29"/>
    <p:sldId id="290" r:id="rId30"/>
    <p:sldId id="1266" r:id="rId31"/>
    <p:sldId id="265" r:id="rId32"/>
    <p:sldId id="1569" r:id="rId33"/>
    <p:sldId id="297" r:id="rId34"/>
    <p:sldId id="263" r:id="rId35"/>
    <p:sldId id="293" r:id="rId36"/>
    <p:sldId id="1545" r:id="rId37"/>
    <p:sldId id="294" r:id="rId38"/>
    <p:sldId id="288" r:id="rId39"/>
    <p:sldId id="1570" r:id="rId40"/>
    <p:sldId id="1272" r:id="rId41"/>
    <p:sldId id="1273" r:id="rId42"/>
    <p:sldId id="1274" r:id="rId43"/>
    <p:sldId id="1282" r:id="rId44"/>
    <p:sldId id="15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550ABD-A15C-F442-B76B-2A4E6940AC5D}">
          <p14:sldIdLst>
            <p14:sldId id="256"/>
          </p14:sldIdLst>
        </p14:section>
        <p14:section name="Depth Percept" id="{AA34E062-0FE2-A146-9CE7-B59D26DC1A97}">
          <p14:sldIdLst>
            <p14:sldId id="1542"/>
            <p14:sldId id="1546"/>
            <p14:sldId id="261"/>
            <p14:sldId id="287"/>
            <p14:sldId id="1561"/>
            <p14:sldId id="1562"/>
            <p14:sldId id="389"/>
            <p14:sldId id="1563"/>
            <p14:sldId id="1559"/>
            <p14:sldId id="1564"/>
            <p14:sldId id="1565"/>
            <p14:sldId id="1560"/>
            <p14:sldId id="1269"/>
            <p14:sldId id="1568"/>
            <p14:sldId id="1566"/>
            <p14:sldId id="1567"/>
            <p14:sldId id="1544"/>
            <p14:sldId id="1547"/>
            <p14:sldId id="1271"/>
            <p14:sldId id="283"/>
            <p14:sldId id="305"/>
            <p14:sldId id="304"/>
          </p14:sldIdLst>
        </p14:section>
        <p14:section name="Projection" id="{3518AECC-45D9-1341-AB68-1601207AC1B0}">
          <p14:sldIdLst>
            <p14:sldId id="312"/>
            <p14:sldId id="309"/>
            <p14:sldId id="316"/>
            <p14:sldId id="317"/>
            <p14:sldId id="314"/>
            <p14:sldId id="290"/>
            <p14:sldId id="1266"/>
            <p14:sldId id="265"/>
            <p14:sldId id="1569"/>
            <p14:sldId id="297"/>
            <p14:sldId id="263"/>
            <p14:sldId id="293"/>
            <p14:sldId id="1545"/>
            <p14:sldId id="294"/>
            <p14:sldId id="288"/>
            <p14:sldId id="1570"/>
            <p14:sldId id="1272"/>
            <p14:sldId id="1273"/>
            <p14:sldId id="1274"/>
            <p14:sldId id="1282"/>
            <p14:sldId id="15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60"/>
    <p:restoredTop sz="86229"/>
  </p:normalViewPr>
  <p:slideViewPr>
    <p:cSldViewPr>
      <p:cViewPr varScale="1">
        <p:scale>
          <a:sx n="100" d="100"/>
          <a:sy n="100" d="100"/>
        </p:scale>
        <p:origin x="96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850F3-9436-4150-AF08-335C6FD50346}" type="datetimeFigureOut">
              <a:rPr lang="en-US" smtClean="0"/>
              <a:t>10/6/19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124DB-C3B0-43A7-B983-D0A0140699A7}" type="slidenum">
              <a:rPr lang="en-US" smtClean="0"/>
              <a:t>‹#›</a:t>
            </a:fld>
            <a:endParaRPr lang="en-US"/>
          </a:p>
        </p:txBody>
      </p:sp>
    </p:spTree>
    <p:extLst>
      <p:ext uri="{BB962C8B-B14F-4D97-AF65-F5344CB8AC3E}">
        <p14:creationId xmlns:p14="http://schemas.microsoft.com/office/powerpoint/2010/main" val="427360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24DB-C3B0-43A7-B983-D0A0140699A7}" type="slidenum">
              <a:rPr lang="en-US" smtClean="0"/>
              <a:t>4</a:t>
            </a:fld>
            <a:endParaRPr lang="en-US"/>
          </a:p>
        </p:txBody>
      </p:sp>
    </p:spTree>
    <p:extLst>
      <p:ext uri="{BB962C8B-B14F-4D97-AF65-F5344CB8AC3E}">
        <p14:creationId xmlns:p14="http://schemas.microsoft.com/office/powerpoint/2010/main" val="85025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EF57BE-EFCE-E142-AC3C-34D516836D8D}"/>
              </a:ext>
            </a:extLst>
          </p:cNvPr>
          <p:cNvSpPr>
            <a:spLocks noGrp="1" noChangeArrowheads="1"/>
          </p:cNvSpPr>
          <p:nvPr>
            <p:ph type="sldNum" sz="quarter" idx="5"/>
          </p:nvPr>
        </p:nvSpPr>
        <p:spPr>
          <a:ln/>
        </p:spPr>
        <p:txBody>
          <a:bodyPr/>
          <a:lstStyle/>
          <a:p>
            <a:fld id="{AB73F5B5-419B-6B4E-BD45-AD3189681945}" type="slidenum">
              <a:rPr lang="en-US" altLang="en-US"/>
              <a:pPr/>
              <a:t>29</a:t>
            </a:fld>
            <a:endParaRPr lang="en-US" altLang="en-US"/>
          </a:p>
        </p:txBody>
      </p:sp>
      <p:sp>
        <p:nvSpPr>
          <p:cNvPr id="76802" name="Rectangle 2">
            <a:extLst>
              <a:ext uri="{FF2B5EF4-FFF2-40B4-BE49-F238E27FC236}">
                <a16:creationId xmlns:a16="http://schemas.microsoft.com/office/drawing/2014/main" id="{8A9AD634-3D80-FC46-92CC-73F708501C1F}"/>
              </a:ext>
            </a:extLst>
          </p:cNvPr>
          <p:cNvSpPr>
            <a:spLocks noGrp="1" noRot="1" noChangeAspect="1" noChangeArrowheads="1" noTextEdit="1"/>
          </p:cNvSpPr>
          <p:nvPr>
            <p:ph type="sldImg"/>
          </p:nvPr>
        </p:nvSpPr>
        <p:spPr>
          <a:xfrm>
            <a:off x="381000" y="685800"/>
            <a:ext cx="6096000" cy="3429000"/>
          </a:xfrm>
          <a:ln/>
        </p:spPr>
      </p:sp>
      <p:sp>
        <p:nvSpPr>
          <p:cNvPr id="76803" name="Rectangle 3">
            <a:extLst>
              <a:ext uri="{FF2B5EF4-FFF2-40B4-BE49-F238E27FC236}">
                <a16:creationId xmlns:a16="http://schemas.microsoft.com/office/drawing/2014/main" id="{932C4994-ED89-A84F-A566-4791DBEEE3B1}"/>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014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2FFB6F-8718-D349-BF1C-3C1C258FD410}"/>
              </a:ext>
            </a:extLst>
          </p:cNvPr>
          <p:cNvSpPr>
            <a:spLocks noGrp="1" noChangeArrowheads="1"/>
          </p:cNvSpPr>
          <p:nvPr>
            <p:ph type="sldNum" sz="quarter" idx="5"/>
          </p:nvPr>
        </p:nvSpPr>
        <p:spPr>
          <a:ln/>
        </p:spPr>
        <p:txBody>
          <a:bodyPr/>
          <a:lstStyle/>
          <a:p>
            <a:fld id="{FFC68597-BD77-2445-A473-AF7E4DABD72B}" type="slidenum">
              <a:rPr lang="en-US" altLang="en-US"/>
              <a:pPr/>
              <a:t>33</a:t>
            </a:fld>
            <a:endParaRPr lang="en-US" altLang="en-US"/>
          </a:p>
        </p:txBody>
      </p:sp>
      <p:sp>
        <p:nvSpPr>
          <p:cNvPr id="91138" name="Rectangle 2">
            <a:extLst>
              <a:ext uri="{FF2B5EF4-FFF2-40B4-BE49-F238E27FC236}">
                <a16:creationId xmlns:a16="http://schemas.microsoft.com/office/drawing/2014/main" id="{74F376B1-3D28-A748-8574-B33C216B8C3A}"/>
              </a:ext>
            </a:extLst>
          </p:cNvPr>
          <p:cNvSpPr>
            <a:spLocks noGrp="1" noRot="1" noChangeAspect="1" noChangeArrowheads="1" noTextEdit="1"/>
          </p:cNvSpPr>
          <p:nvPr>
            <p:ph type="sldImg"/>
          </p:nvPr>
        </p:nvSpPr>
        <p:spPr>
          <a:xfrm>
            <a:off x="381000" y="685800"/>
            <a:ext cx="6096000" cy="3429000"/>
          </a:xfrm>
          <a:ln/>
        </p:spPr>
      </p:sp>
      <p:sp>
        <p:nvSpPr>
          <p:cNvPr id="91139" name="Rectangle 3">
            <a:extLst>
              <a:ext uri="{FF2B5EF4-FFF2-40B4-BE49-F238E27FC236}">
                <a16:creationId xmlns:a16="http://schemas.microsoft.com/office/drawing/2014/main" id="{9FF999D4-D1C8-644E-A401-2E391AF0B861}"/>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27085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F5BE30-0D2F-FA4C-BA52-0F450491A5DB}"/>
              </a:ext>
            </a:extLst>
          </p:cNvPr>
          <p:cNvSpPr>
            <a:spLocks noGrp="1" noChangeArrowheads="1"/>
          </p:cNvSpPr>
          <p:nvPr>
            <p:ph type="sldNum" sz="quarter" idx="5"/>
          </p:nvPr>
        </p:nvSpPr>
        <p:spPr>
          <a:ln/>
        </p:spPr>
        <p:txBody>
          <a:bodyPr/>
          <a:lstStyle/>
          <a:p>
            <a:fld id="{FCDF9CDE-4510-064A-8FBE-304102EF13B9}" type="slidenum">
              <a:rPr lang="en-US" altLang="en-US"/>
              <a:pPr/>
              <a:t>35</a:t>
            </a:fld>
            <a:endParaRPr lang="en-US" altLang="en-US"/>
          </a:p>
        </p:txBody>
      </p:sp>
      <p:sp>
        <p:nvSpPr>
          <p:cNvPr id="82946" name="Rectangle 2">
            <a:extLst>
              <a:ext uri="{FF2B5EF4-FFF2-40B4-BE49-F238E27FC236}">
                <a16:creationId xmlns:a16="http://schemas.microsoft.com/office/drawing/2014/main" id="{FD642EE1-DD9B-3846-B409-13233816ADB0}"/>
              </a:ext>
            </a:extLst>
          </p:cNvPr>
          <p:cNvSpPr>
            <a:spLocks noGrp="1" noRot="1" noChangeAspect="1" noChangeArrowheads="1" noTextEdit="1"/>
          </p:cNvSpPr>
          <p:nvPr>
            <p:ph type="sldImg"/>
          </p:nvPr>
        </p:nvSpPr>
        <p:spPr>
          <a:xfrm>
            <a:off x="381000" y="685800"/>
            <a:ext cx="6096000" cy="3429000"/>
          </a:xfrm>
          <a:ln/>
        </p:spPr>
      </p:sp>
      <p:sp>
        <p:nvSpPr>
          <p:cNvPr id="82947" name="Rectangle 3">
            <a:extLst>
              <a:ext uri="{FF2B5EF4-FFF2-40B4-BE49-F238E27FC236}">
                <a16:creationId xmlns:a16="http://schemas.microsoft.com/office/drawing/2014/main" id="{9733F3E7-86D1-CF43-9A49-88A21BB5B37A}"/>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57784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F4F9F6-A9AD-9E49-A683-592C22A7A8CC}"/>
              </a:ext>
            </a:extLst>
          </p:cNvPr>
          <p:cNvSpPr>
            <a:spLocks noGrp="1" noChangeArrowheads="1"/>
          </p:cNvSpPr>
          <p:nvPr>
            <p:ph type="sldNum" sz="quarter" idx="5"/>
          </p:nvPr>
        </p:nvSpPr>
        <p:spPr>
          <a:ln/>
        </p:spPr>
        <p:txBody>
          <a:bodyPr/>
          <a:lstStyle/>
          <a:p>
            <a:fld id="{CE9CEBAF-9485-3F43-8F98-4489E45195E0}" type="slidenum">
              <a:rPr lang="en-US" altLang="en-US"/>
              <a:pPr/>
              <a:t>37</a:t>
            </a:fld>
            <a:endParaRPr lang="en-US" altLang="en-US"/>
          </a:p>
        </p:txBody>
      </p:sp>
      <p:sp>
        <p:nvSpPr>
          <p:cNvPr id="84994" name="Rectangle 2">
            <a:extLst>
              <a:ext uri="{FF2B5EF4-FFF2-40B4-BE49-F238E27FC236}">
                <a16:creationId xmlns:a16="http://schemas.microsoft.com/office/drawing/2014/main" id="{F3661DE4-FE74-F140-BE8D-A253F760D45C}"/>
              </a:ext>
            </a:extLst>
          </p:cNvPr>
          <p:cNvSpPr>
            <a:spLocks noGrp="1" noRot="1" noChangeAspect="1" noChangeArrowheads="1" noTextEdit="1"/>
          </p:cNvSpPr>
          <p:nvPr>
            <p:ph type="sldImg"/>
          </p:nvPr>
        </p:nvSpPr>
        <p:spPr>
          <a:xfrm>
            <a:off x="381000" y="685800"/>
            <a:ext cx="6096000" cy="3429000"/>
          </a:xfrm>
          <a:ln/>
        </p:spPr>
      </p:sp>
      <p:sp>
        <p:nvSpPr>
          <p:cNvPr id="84995" name="Rectangle 3">
            <a:extLst>
              <a:ext uri="{FF2B5EF4-FFF2-40B4-BE49-F238E27FC236}">
                <a16:creationId xmlns:a16="http://schemas.microsoft.com/office/drawing/2014/main" id="{74B3E63D-DD71-674D-9CE4-90CEB27DD2D8}"/>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9745094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0" name="Rectangle 9"/>
          <p:cNvSpPr/>
          <p:nvPr userDrawn="1"/>
        </p:nvSpPr>
        <p:spPr bwMode="auto">
          <a:xfrm>
            <a:off x="0" y="0"/>
            <a:ext cx="12192000" cy="11430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pic>
        <p:nvPicPr>
          <p:cNvPr id="18" name="Picture 17"/>
          <p:cNvPicPr>
            <a:picLocks noChangeAspect="1"/>
          </p:cNvPicPr>
          <p:nvPr userDrawn="1"/>
        </p:nvPicPr>
        <p:blipFill>
          <a:blip r:embed="rId2"/>
          <a:stretch>
            <a:fillRect/>
          </a:stretch>
        </p:blipFill>
        <p:spPr>
          <a:xfrm>
            <a:off x="10320350" y="725798"/>
            <a:ext cx="1406383" cy="1139205"/>
          </a:xfrm>
          <a:prstGeom prst="rect">
            <a:avLst/>
          </a:prstGeom>
        </p:spPr>
      </p:pic>
      <p:sp>
        <p:nvSpPr>
          <p:cNvPr id="2" name="Title 1"/>
          <p:cNvSpPr>
            <a:spLocks noGrp="1"/>
          </p:cNvSpPr>
          <p:nvPr>
            <p:ph type="ctrTitle"/>
          </p:nvPr>
        </p:nvSpPr>
        <p:spPr>
          <a:xfrm>
            <a:off x="749301" y="482600"/>
            <a:ext cx="9496678" cy="1625600"/>
          </a:xfrm>
          <a:prstGeom prst="rect">
            <a:avLst/>
          </a:prstGeom>
        </p:spPr>
        <p:txBody>
          <a:bodyPr>
            <a:normAutofit/>
          </a:bodyPr>
          <a:lstStyle>
            <a:lvl1pPr algn="l">
              <a:defRPr sz="4800" b="0" cap="small" baseline="0">
                <a:latin typeface="Gill Sans MT" panose="020B0502020104020203" pitchFamily="34" charset="0"/>
              </a:defRPr>
            </a:lvl1pPr>
          </a:lstStyle>
          <a:p>
            <a:r>
              <a:rPr lang="en-US" dirty="0"/>
              <a:t>Click to edit Master title style</a:t>
            </a:r>
          </a:p>
        </p:txBody>
      </p:sp>
      <p:sp>
        <p:nvSpPr>
          <p:cNvPr id="6" name="Rectangle 5"/>
          <p:cNvSpPr/>
          <p:nvPr userDrawn="1"/>
        </p:nvSpPr>
        <p:spPr bwMode="auto">
          <a:xfrm>
            <a:off x="802640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7" name="Rectangle 6"/>
          <p:cNvSpPr/>
          <p:nvPr userDrawn="1"/>
        </p:nvSpPr>
        <p:spPr bwMode="auto">
          <a:xfrm>
            <a:off x="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9" name="Line 4"/>
          <p:cNvSpPr>
            <a:spLocks noChangeShapeType="1"/>
          </p:cNvSpPr>
          <p:nvPr userDrawn="1"/>
        </p:nvSpPr>
        <p:spPr bwMode="auto">
          <a:xfrm>
            <a:off x="749300" y="2311400"/>
            <a:ext cx="10693400" cy="0"/>
          </a:xfrm>
          <a:prstGeom prst="line">
            <a:avLst/>
          </a:prstGeom>
          <a:noFill/>
          <a:ln w="12700">
            <a:solidFill>
              <a:srgbClr val="969696"/>
            </a:solidFill>
            <a:round/>
            <a:headEnd/>
            <a:tailEnd/>
          </a:ln>
          <a:effectLst/>
        </p:spPr>
        <p:txBody>
          <a:bodyPr wrap="none" lIns="108754" tIns="54379" rIns="108754" bIns="54379" anchor="ctr"/>
          <a:lstStyle/>
          <a:p>
            <a:endParaRPr lang="en-US" sz="2400">
              <a:latin typeface="Gill Sans MT" panose="020B0502020104020203" pitchFamily="34" charset="0"/>
            </a:endParaRPr>
          </a:p>
        </p:txBody>
      </p:sp>
      <p:sp>
        <p:nvSpPr>
          <p:cNvPr id="4" name="Rectangle 3"/>
          <p:cNvSpPr/>
          <p:nvPr userDrawn="1"/>
        </p:nvSpPr>
        <p:spPr bwMode="auto">
          <a:xfrm>
            <a:off x="-1" y="5745480"/>
            <a:ext cx="12192001" cy="111252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Gill Sans MT" panose="020B0502020104020203" pitchFamily="34" charset="0"/>
            </a:endParaRPr>
          </a:p>
        </p:txBody>
      </p:sp>
      <p:pic>
        <p:nvPicPr>
          <p:cNvPr id="12" name="Picture 2" descr="http://www.cspaul.com/publications/teasers/Cui.2010.TVC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04416" y="5745480"/>
            <a:ext cx="2110155"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3" name="Picture 4" descr="http://www.cspaul.com/publications/teasers/Popescu.2010.TVCG.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35544" y="5745480"/>
            <a:ext cx="1925052"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10" descr="http://www.cspaul.com/publications/teasers/Rosen.2011.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5745480"/>
            <a:ext cx="2083441"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5" name="Picture 14" descr="http://www.cspaul.com/publications/teasers/Hoffmann.2006.JEI.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3241" r="4826"/>
          <a:stretch/>
        </p:blipFill>
        <p:spPr bwMode="auto">
          <a:xfrm>
            <a:off x="8411830" y="5745480"/>
            <a:ext cx="1834148"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6" name="Picture 12" descr="http://www.cspaul.com/publications/teasers/Rosen.2011.CGA.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266949" y="5745480"/>
            <a:ext cx="1925052"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7" name="Picture 6" descr="http://www.cspaul.com/publications/teasers/Rosen.2008.TVCG.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81568" y="5745480"/>
            <a:ext cx="2209288"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3" name="Subtitle 2"/>
          <p:cNvSpPr>
            <a:spLocks noGrp="1"/>
          </p:cNvSpPr>
          <p:nvPr>
            <p:ph type="subTitle" idx="1"/>
          </p:nvPr>
        </p:nvSpPr>
        <p:spPr>
          <a:xfrm>
            <a:off x="749301" y="2779403"/>
            <a:ext cx="10977432" cy="575630"/>
          </a:xfrm>
        </p:spPr>
        <p:txBody>
          <a:bodyPr anchor="ctr">
            <a:normAutofit/>
          </a:bodyPr>
          <a:lstStyle>
            <a:lvl1pPr marL="0" indent="0" algn="l">
              <a:lnSpc>
                <a:spcPct val="100000"/>
              </a:lnSpc>
              <a:buNone/>
              <a:defRPr lang="en-US" sz="3600" u="sng" kern="1200" dirty="0">
                <a:solidFill>
                  <a:schemeClr val="tx1"/>
                </a:solidFill>
                <a:latin typeface="Gill Sans MT" panose="020B0502020104020203" pitchFamily="34" charset="0"/>
                <a:ea typeface="+mn-ea"/>
                <a:cs typeface="+mn-cs"/>
              </a:defRPr>
            </a:lvl1pPr>
            <a:lvl2pPr marL="543624" indent="0" algn="ctr">
              <a:buNone/>
              <a:defRPr/>
            </a:lvl2pPr>
            <a:lvl3pPr marL="1087251" indent="0" algn="ctr">
              <a:buNone/>
              <a:defRPr/>
            </a:lvl3pPr>
            <a:lvl4pPr marL="1630878" indent="0" algn="ctr">
              <a:buNone/>
              <a:defRPr/>
            </a:lvl4pPr>
            <a:lvl5pPr marL="2174501" indent="0" algn="ctr">
              <a:buNone/>
              <a:defRPr/>
            </a:lvl5pPr>
            <a:lvl6pPr marL="2718126" indent="0" algn="ctr">
              <a:buNone/>
              <a:defRPr/>
            </a:lvl6pPr>
            <a:lvl7pPr marL="3261753" indent="0" algn="ctr">
              <a:buNone/>
              <a:defRPr/>
            </a:lvl7pPr>
            <a:lvl8pPr marL="3805374" indent="0" algn="ctr">
              <a:buNone/>
              <a:defRPr/>
            </a:lvl8pPr>
            <a:lvl9pPr marL="4349000" indent="0" algn="ctr">
              <a:buNone/>
              <a:defRPr/>
            </a:lvl9pPr>
          </a:lstStyle>
          <a:p>
            <a:r>
              <a:rPr lang="en-US" dirty="0"/>
              <a:t>Click to edit Master subtitle style</a:t>
            </a:r>
          </a:p>
        </p:txBody>
      </p:sp>
      <p:sp>
        <p:nvSpPr>
          <p:cNvPr id="19" name="Subtitle 2">
            <a:extLst>
              <a:ext uri="{FF2B5EF4-FFF2-40B4-BE49-F238E27FC236}">
                <a16:creationId xmlns:a16="http://schemas.microsoft.com/office/drawing/2014/main" id="{B04E000B-DC08-6C4D-9414-D068BFFB320D}"/>
              </a:ext>
            </a:extLst>
          </p:cNvPr>
          <p:cNvSpPr txBox="1">
            <a:spLocks/>
          </p:cNvSpPr>
          <p:nvPr userDrawn="1"/>
        </p:nvSpPr>
        <p:spPr>
          <a:xfrm>
            <a:off x="749301" y="3346618"/>
            <a:ext cx="5346700" cy="1498600"/>
          </a:xfrm>
          <a:prstGeom prst="rect">
            <a:avLst/>
          </a:prstGeom>
        </p:spPr>
        <p:txBody>
          <a:bodyPr vert="horz" lIns="91440" tIns="45720" rIns="91440" bIns="45720" rtlCol="0" anchor="ctr">
            <a:norm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Paul Rosen</a:t>
            </a:r>
            <a:br>
              <a:rPr lang="en-US" dirty="0"/>
            </a:br>
            <a:r>
              <a:rPr lang="en-US" dirty="0"/>
              <a:t>Assistant Professor</a:t>
            </a:r>
            <a:br>
              <a:rPr lang="en-US" dirty="0"/>
            </a:br>
            <a:r>
              <a:rPr lang="en-US" dirty="0"/>
              <a:t>University of South Florida</a:t>
            </a:r>
          </a:p>
        </p:txBody>
      </p:sp>
      <p:sp>
        <p:nvSpPr>
          <p:cNvPr id="20" name="Subtitle 2">
            <a:extLst>
              <a:ext uri="{FF2B5EF4-FFF2-40B4-BE49-F238E27FC236}">
                <a16:creationId xmlns:a16="http://schemas.microsoft.com/office/drawing/2014/main" id="{FEC5CEB5-FFF5-064D-9948-3644B345D677}"/>
              </a:ext>
            </a:extLst>
          </p:cNvPr>
          <p:cNvSpPr txBox="1">
            <a:spLocks/>
          </p:cNvSpPr>
          <p:nvPr userDrawn="1"/>
        </p:nvSpPr>
        <p:spPr>
          <a:xfrm>
            <a:off x="749301" y="4836803"/>
            <a:ext cx="7277101" cy="575630"/>
          </a:xfrm>
          <a:prstGeom prst="rect">
            <a:avLst/>
          </a:prstGeom>
        </p:spPr>
        <p:txBody>
          <a:bodyPr vert="horz" lIns="91440" tIns="45720" rIns="91440" bIns="45720" rtlCol="0" anchor="t">
            <a:no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22388" marR="0" lvl="0" indent="-1322388" algn="l" defTabSz="91435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0" baseline="0" dirty="0"/>
              <a:t>Some slides from: </a:t>
            </a:r>
            <a:r>
              <a:rPr lang="en-US" sz="1400" dirty="0">
                <a:latin typeface="Gill Sans MT" panose="020B0502020104020203" pitchFamily="34" charset="77"/>
              </a:rPr>
              <a:t>Anders Backman, Mark </a:t>
            </a:r>
            <a:r>
              <a:rPr lang="en-US" sz="1400" dirty="0" err="1">
                <a:latin typeface="Gill Sans MT" panose="020B0502020104020203" pitchFamily="34" charset="77"/>
              </a:rPr>
              <a:t>Billinghurst</a:t>
            </a:r>
            <a:r>
              <a:rPr lang="en-US" sz="1400" dirty="0">
                <a:latin typeface="Gill Sans MT" panose="020B0502020104020203" pitchFamily="34" charset="77"/>
              </a:rPr>
              <a:t>, Doug Bowman, </a:t>
            </a:r>
            <a:r>
              <a:rPr lang="en-US" altLang="en-US" sz="1400" dirty="0">
                <a:latin typeface="Gill Sans MT" panose="020B0502020104020203" pitchFamily="34" charset="77"/>
              </a:rPr>
              <a:t>David Johnson, </a:t>
            </a:r>
            <a:r>
              <a:rPr lang="en-US" sz="1400" dirty="0"/>
              <a:t>Gun Lee</a:t>
            </a:r>
            <a:r>
              <a:rPr lang="en-US" altLang="en-US" sz="1400" dirty="0">
                <a:latin typeface="Gill Sans MT" panose="020B0502020104020203" pitchFamily="34" charset="77"/>
              </a:rPr>
              <a:t>, </a:t>
            </a:r>
            <a:r>
              <a:rPr lang="en-US" sz="1400" dirty="0">
                <a:latin typeface="Gill Sans MT" panose="020B0502020104020203" pitchFamily="34" charset="77"/>
              </a:rPr>
              <a:t>Ivan </a:t>
            </a:r>
            <a:r>
              <a:rPr lang="en-US" sz="1400" dirty="0" err="1">
                <a:latin typeface="Gill Sans MT" panose="020B0502020104020203" pitchFamily="34" charset="77"/>
              </a:rPr>
              <a:t>Poupyrev</a:t>
            </a:r>
            <a:r>
              <a:rPr lang="en-US" sz="1400" dirty="0">
                <a:latin typeface="Gill Sans MT" panose="020B0502020104020203" pitchFamily="34" charset="77"/>
              </a:rPr>
              <a:t>, Bruce Thomas, </a:t>
            </a:r>
            <a:r>
              <a:rPr lang="en-US" altLang="en-US" sz="1400" dirty="0" err="1"/>
              <a:t>Geb</a:t>
            </a:r>
            <a:r>
              <a:rPr lang="en-US" altLang="en-US" sz="1400" dirty="0"/>
              <a:t> Thomas, </a:t>
            </a:r>
            <a:r>
              <a:rPr lang="en-US" sz="1400" dirty="0">
                <a:latin typeface="Gill Sans MT" panose="020B0502020104020203" pitchFamily="34" charset="77"/>
              </a:rPr>
              <a:t>Anna </a:t>
            </a:r>
            <a:r>
              <a:rPr lang="en-US" sz="1400" dirty="0" err="1">
                <a:latin typeface="Gill Sans MT" panose="020B0502020104020203" pitchFamily="34" charset="77"/>
              </a:rPr>
              <a:t>Yershova</a:t>
            </a:r>
            <a:r>
              <a:rPr lang="en-US" sz="1400" dirty="0">
                <a:latin typeface="Gill Sans MT" panose="020B0502020104020203" pitchFamily="34" charset="77"/>
              </a:rPr>
              <a:t>, </a:t>
            </a:r>
            <a:r>
              <a:rPr lang="en-US" sz="1400" dirty="0"/>
              <a:t>Stefanie </a:t>
            </a:r>
            <a:r>
              <a:rPr lang="en-US" sz="1400" dirty="0" err="1"/>
              <a:t>Zollman</a:t>
            </a:r>
            <a:r>
              <a:rPr lang="en-US" sz="1400" dirty="0"/>
              <a:t> </a:t>
            </a:r>
          </a:p>
          <a:p>
            <a:pPr marL="0" indent="0" algn="r">
              <a:lnSpc>
                <a:spcPct val="100000"/>
              </a:lnSpc>
              <a:spcBef>
                <a:spcPts val="0"/>
              </a:spcBef>
              <a:buNone/>
            </a:pPr>
            <a:endParaRPr lang="en-US" sz="1400" kern="0" baseline="0" dirty="0"/>
          </a:p>
        </p:txBody>
      </p:sp>
    </p:spTree>
    <p:extLst>
      <p:ext uri="{BB962C8B-B14F-4D97-AF65-F5344CB8AC3E}">
        <p14:creationId xmlns:p14="http://schemas.microsoft.com/office/powerpoint/2010/main" val="4276449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2019">
    <p:spTree>
      <p:nvGrpSpPr>
        <p:cNvPr id="1" name=""/>
        <p:cNvGrpSpPr/>
        <p:nvPr/>
      </p:nvGrpSpPr>
      <p:grpSpPr>
        <a:xfrm>
          <a:off x="0" y="0"/>
          <a:ext cx="0" cy="0"/>
          <a:chOff x="0" y="0"/>
          <a:chExt cx="0" cy="0"/>
        </a:xfrm>
      </p:grpSpPr>
      <p:sp>
        <p:nvSpPr>
          <p:cNvPr id="10" name="Rectangle 9"/>
          <p:cNvSpPr/>
          <p:nvPr userDrawn="1"/>
        </p:nvSpPr>
        <p:spPr bwMode="auto">
          <a:xfrm>
            <a:off x="0" y="0"/>
            <a:ext cx="12192000" cy="11430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pic>
        <p:nvPicPr>
          <p:cNvPr id="18" name="Picture 17"/>
          <p:cNvPicPr>
            <a:picLocks noChangeAspect="1"/>
          </p:cNvPicPr>
          <p:nvPr userDrawn="1"/>
        </p:nvPicPr>
        <p:blipFill>
          <a:blip r:embed="rId2"/>
          <a:stretch>
            <a:fillRect/>
          </a:stretch>
        </p:blipFill>
        <p:spPr>
          <a:xfrm>
            <a:off x="10320350" y="725798"/>
            <a:ext cx="1406383" cy="1139205"/>
          </a:xfrm>
          <a:prstGeom prst="rect">
            <a:avLst/>
          </a:prstGeom>
        </p:spPr>
      </p:pic>
      <p:sp>
        <p:nvSpPr>
          <p:cNvPr id="2" name="Title 1"/>
          <p:cNvSpPr>
            <a:spLocks noGrp="1"/>
          </p:cNvSpPr>
          <p:nvPr>
            <p:ph type="ctrTitle"/>
          </p:nvPr>
        </p:nvSpPr>
        <p:spPr>
          <a:xfrm>
            <a:off x="749301" y="482600"/>
            <a:ext cx="9496678" cy="1625600"/>
          </a:xfrm>
          <a:prstGeom prst="rect">
            <a:avLst/>
          </a:prstGeom>
        </p:spPr>
        <p:txBody>
          <a:bodyPr>
            <a:normAutofit/>
          </a:bodyPr>
          <a:lstStyle>
            <a:lvl1pPr algn="l">
              <a:defRPr sz="4800" b="0" cap="small" baseline="0">
                <a:latin typeface="Gill Sans MT" panose="020B0502020104020203" pitchFamily="34" charset="0"/>
              </a:defRPr>
            </a:lvl1pPr>
          </a:lstStyle>
          <a:p>
            <a:r>
              <a:rPr lang="en-US" dirty="0"/>
              <a:t>Click to edit Master title style</a:t>
            </a:r>
          </a:p>
        </p:txBody>
      </p:sp>
      <p:sp>
        <p:nvSpPr>
          <p:cNvPr id="6" name="Rectangle 5"/>
          <p:cNvSpPr/>
          <p:nvPr userDrawn="1"/>
        </p:nvSpPr>
        <p:spPr bwMode="auto">
          <a:xfrm>
            <a:off x="802640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7" name="Rectangle 6"/>
          <p:cNvSpPr/>
          <p:nvPr userDrawn="1"/>
        </p:nvSpPr>
        <p:spPr bwMode="auto">
          <a:xfrm>
            <a:off x="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9" name="Line 4"/>
          <p:cNvSpPr>
            <a:spLocks noChangeShapeType="1"/>
          </p:cNvSpPr>
          <p:nvPr userDrawn="1"/>
        </p:nvSpPr>
        <p:spPr bwMode="auto">
          <a:xfrm>
            <a:off x="749300" y="2311400"/>
            <a:ext cx="10693400" cy="0"/>
          </a:xfrm>
          <a:prstGeom prst="line">
            <a:avLst/>
          </a:prstGeom>
          <a:noFill/>
          <a:ln w="12700">
            <a:solidFill>
              <a:srgbClr val="969696"/>
            </a:solidFill>
            <a:round/>
            <a:headEnd/>
            <a:tailEnd/>
          </a:ln>
          <a:effectLst/>
        </p:spPr>
        <p:txBody>
          <a:bodyPr wrap="none" lIns="108754" tIns="54379" rIns="108754" bIns="54379" anchor="ctr"/>
          <a:lstStyle/>
          <a:p>
            <a:endParaRPr lang="en-US" sz="2400">
              <a:latin typeface="Gill Sans MT" panose="020B0502020104020203" pitchFamily="34" charset="0"/>
            </a:endParaRPr>
          </a:p>
        </p:txBody>
      </p:sp>
      <p:sp>
        <p:nvSpPr>
          <p:cNvPr id="4" name="Rectangle 3"/>
          <p:cNvSpPr/>
          <p:nvPr userDrawn="1"/>
        </p:nvSpPr>
        <p:spPr bwMode="auto">
          <a:xfrm>
            <a:off x="-1" y="5745480"/>
            <a:ext cx="12192001" cy="111252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Gill Sans MT" panose="020B0502020104020203" pitchFamily="34" charset="0"/>
            </a:endParaRPr>
          </a:p>
        </p:txBody>
      </p:sp>
      <p:pic>
        <p:nvPicPr>
          <p:cNvPr id="12" name="Picture 2" descr="http://www.cspaul.com/publications/teasers/Cui.2010.TVC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04416" y="5745480"/>
            <a:ext cx="2110155"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3" name="Picture 4" descr="http://www.cspaul.com/publications/teasers/Popescu.2010.TVCG.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35544" y="5745480"/>
            <a:ext cx="1925052"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10" descr="http://www.cspaul.com/publications/teasers/Rosen.2011.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5745480"/>
            <a:ext cx="2083441"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5" name="Picture 14" descr="http://www.cspaul.com/publications/teasers/Hoffmann.2006.JEI.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3241" r="4826"/>
          <a:stretch/>
        </p:blipFill>
        <p:spPr bwMode="auto">
          <a:xfrm>
            <a:off x="8411830" y="5745480"/>
            <a:ext cx="1834148"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6" name="Picture 12" descr="http://www.cspaul.com/publications/teasers/Rosen.2011.CGA.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266949" y="5745480"/>
            <a:ext cx="1925052"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7" name="Picture 6" descr="http://www.cspaul.com/publications/teasers/Rosen.2008.TVCG.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81568" y="5745480"/>
            <a:ext cx="2209288"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3" name="Subtitle 2"/>
          <p:cNvSpPr>
            <a:spLocks noGrp="1"/>
          </p:cNvSpPr>
          <p:nvPr>
            <p:ph type="subTitle" idx="1"/>
          </p:nvPr>
        </p:nvSpPr>
        <p:spPr>
          <a:xfrm>
            <a:off x="749301" y="2779403"/>
            <a:ext cx="10977432" cy="575630"/>
          </a:xfrm>
        </p:spPr>
        <p:txBody>
          <a:bodyPr anchor="ctr">
            <a:normAutofit/>
          </a:bodyPr>
          <a:lstStyle>
            <a:lvl1pPr marL="0" indent="0" algn="l">
              <a:lnSpc>
                <a:spcPct val="100000"/>
              </a:lnSpc>
              <a:buNone/>
              <a:defRPr lang="en-US" sz="3600" u="sng" kern="1200" dirty="0">
                <a:solidFill>
                  <a:schemeClr val="tx1"/>
                </a:solidFill>
                <a:latin typeface="Gill Sans MT" panose="020B0502020104020203" pitchFamily="34" charset="0"/>
                <a:ea typeface="+mn-ea"/>
                <a:cs typeface="+mn-cs"/>
              </a:defRPr>
            </a:lvl1pPr>
            <a:lvl2pPr marL="543624" indent="0" algn="ctr">
              <a:buNone/>
              <a:defRPr/>
            </a:lvl2pPr>
            <a:lvl3pPr marL="1087251" indent="0" algn="ctr">
              <a:buNone/>
              <a:defRPr/>
            </a:lvl3pPr>
            <a:lvl4pPr marL="1630878" indent="0" algn="ctr">
              <a:buNone/>
              <a:defRPr/>
            </a:lvl4pPr>
            <a:lvl5pPr marL="2174501" indent="0" algn="ctr">
              <a:buNone/>
              <a:defRPr/>
            </a:lvl5pPr>
            <a:lvl6pPr marL="2718126" indent="0" algn="ctr">
              <a:buNone/>
              <a:defRPr/>
            </a:lvl6pPr>
            <a:lvl7pPr marL="3261753" indent="0" algn="ctr">
              <a:buNone/>
              <a:defRPr/>
            </a:lvl7pPr>
            <a:lvl8pPr marL="3805374" indent="0" algn="ctr">
              <a:buNone/>
              <a:defRPr/>
            </a:lvl8pPr>
            <a:lvl9pPr marL="4349000" indent="0" algn="ctr">
              <a:buNone/>
              <a:defRPr/>
            </a:lvl9pPr>
          </a:lstStyle>
          <a:p>
            <a:r>
              <a:rPr lang="en-US" dirty="0"/>
              <a:t>Click to edit Master subtitle style</a:t>
            </a:r>
          </a:p>
        </p:txBody>
      </p:sp>
      <p:sp>
        <p:nvSpPr>
          <p:cNvPr id="19" name="Subtitle 2">
            <a:extLst>
              <a:ext uri="{FF2B5EF4-FFF2-40B4-BE49-F238E27FC236}">
                <a16:creationId xmlns:a16="http://schemas.microsoft.com/office/drawing/2014/main" id="{B04E000B-DC08-6C4D-9414-D068BFFB320D}"/>
              </a:ext>
            </a:extLst>
          </p:cNvPr>
          <p:cNvSpPr txBox="1">
            <a:spLocks/>
          </p:cNvSpPr>
          <p:nvPr userDrawn="1"/>
        </p:nvSpPr>
        <p:spPr>
          <a:xfrm>
            <a:off x="749301" y="3346618"/>
            <a:ext cx="5346700" cy="1498600"/>
          </a:xfrm>
          <a:prstGeom prst="rect">
            <a:avLst/>
          </a:prstGeom>
        </p:spPr>
        <p:txBody>
          <a:bodyPr vert="horz" lIns="91440" tIns="45720" rIns="91440" bIns="45720" rtlCol="0" anchor="ctr">
            <a:norm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Paul Rosen</a:t>
            </a:r>
            <a:br>
              <a:rPr lang="en-US" dirty="0"/>
            </a:br>
            <a:r>
              <a:rPr lang="en-US" dirty="0"/>
              <a:t>Assistant Professor</a:t>
            </a:r>
            <a:br>
              <a:rPr lang="en-US" dirty="0"/>
            </a:br>
            <a:r>
              <a:rPr lang="en-US" dirty="0"/>
              <a:t>University of South Florida</a:t>
            </a:r>
          </a:p>
        </p:txBody>
      </p:sp>
      <p:sp>
        <p:nvSpPr>
          <p:cNvPr id="20" name="Subtitle 2">
            <a:extLst>
              <a:ext uri="{FF2B5EF4-FFF2-40B4-BE49-F238E27FC236}">
                <a16:creationId xmlns:a16="http://schemas.microsoft.com/office/drawing/2014/main" id="{FEC5CEB5-FFF5-064D-9948-3644B345D677}"/>
              </a:ext>
            </a:extLst>
          </p:cNvPr>
          <p:cNvSpPr txBox="1">
            <a:spLocks/>
          </p:cNvSpPr>
          <p:nvPr userDrawn="1"/>
        </p:nvSpPr>
        <p:spPr>
          <a:xfrm>
            <a:off x="749301" y="4836803"/>
            <a:ext cx="7356107" cy="425619"/>
          </a:xfrm>
          <a:prstGeom prst="rect">
            <a:avLst/>
          </a:prstGeom>
        </p:spPr>
        <p:txBody>
          <a:bodyPr vert="horz" lIns="91440" tIns="45720" rIns="91440" bIns="45720" rtlCol="0" anchor="t">
            <a:no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kern="0" baseline="0" dirty="0"/>
              <a:t>Some slides from </a:t>
            </a:r>
          </a:p>
        </p:txBody>
      </p:sp>
    </p:spTree>
    <p:extLst>
      <p:ext uri="{BB962C8B-B14F-4D97-AF65-F5344CB8AC3E}">
        <p14:creationId xmlns:p14="http://schemas.microsoft.com/office/powerpoint/2010/main" val="1310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igh_title_2019">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1595575" y="267892"/>
            <a:ext cx="9000850" cy="779612"/>
          </a:xfrm>
        </p:spPr>
        <p:txBody>
          <a:bodyPr anchor="ctr"/>
          <a:lstStyle>
            <a:lvl1pPr marL="0" indent="0" algn="ctr">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r" defTabSz="117461">
              <a:buClr>
                <a:schemeClr val="bg1"/>
              </a:buClr>
              <a:buSzPct val="25000"/>
              <a:buFont typeface="Arial" panose="020B0604020202020204" pitchFamily="34" charset="0"/>
              <a:buChar char="•"/>
              <a:defRPr sz="3199">
                <a:latin typeface="Gill Sans MT" panose="020B0502020104020203" pitchFamily="34" charset="0"/>
              </a:defRPr>
            </a:lvl2pPr>
            <a:lvl3pPr algn="r">
              <a:buClr>
                <a:schemeClr val="bg1"/>
              </a:buClr>
              <a:buSzPct val="25000"/>
              <a:defRPr sz="2399">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02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2019">
    <p:spTree>
      <p:nvGrpSpPr>
        <p:cNvPr id="1" name=""/>
        <p:cNvGrpSpPr/>
        <p:nvPr/>
      </p:nvGrpSpPr>
      <p:grpSpPr>
        <a:xfrm>
          <a:off x="0" y="0"/>
          <a:ext cx="0" cy="0"/>
          <a:chOff x="0" y="0"/>
          <a:chExt cx="0" cy="0"/>
        </a:xfrm>
      </p:grpSpPr>
      <p:sp>
        <p:nvSpPr>
          <p:cNvPr id="2"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207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tal Blank 2019">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15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enter Content 2019">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914400" y="827733"/>
            <a:ext cx="10363200" cy="5202536"/>
          </a:xfrm>
        </p:spPr>
        <p:txBody>
          <a:bodyPr anchor="ctr"/>
          <a:lstStyle>
            <a:lvl1pPr marL="0" indent="0" algn="ctr">
              <a:lnSpc>
                <a:spcPct val="90000"/>
              </a:lnSpc>
              <a:spcBef>
                <a:spcPts val="0"/>
              </a:spcBef>
              <a:spcAft>
                <a:spcPts val="843"/>
              </a:spcAft>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l" defTabSz="117461">
              <a:lnSpc>
                <a:spcPct val="100000"/>
              </a:lnSpc>
              <a:spcBef>
                <a:spcPts val="1500"/>
              </a:spcBef>
              <a:spcAft>
                <a:spcPts val="0"/>
              </a:spcAft>
              <a:buClr>
                <a:schemeClr val="bg1"/>
              </a:buClr>
              <a:buSzPct val="25000"/>
              <a:buFont typeface="Arial" panose="020B0604020202020204" pitchFamily="34" charset="0"/>
              <a:buChar char="•"/>
              <a:defRPr sz="3199">
                <a:latin typeface="Gill Sans MT" panose="020B0502020104020203" pitchFamily="34" charset="0"/>
              </a:defRPr>
            </a:lvl2pPr>
            <a:lvl3pPr marL="465138" indent="-349250" algn="l">
              <a:lnSpc>
                <a:spcPct val="100000"/>
              </a:lnSpc>
              <a:buClrTx/>
              <a:buSzPct val="100000"/>
              <a:tabLst/>
              <a:defRPr sz="3200">
                <a:latin typeface="Gill Sans MT" panose="020B0502020104020203" pitchFamily="34" charset="0"/>
              </a:defRPr>
            </a:lvl3pPr>
            <a:lvl4pPr marL="866775" indent="-254000" algn="l">
              <a:buClrTx/>
              <a:buSzPct val="100000"/>
              <a:tabLst/>
              <a:defRPr sz="2800">
                <a:latin typeface="Gill Sans MT" panose="020B0502020104020203" pitchFamily="34" charset="0"/>
              </a:defRPr>
            </a:lvl4pPr>
            <a:lvl5pPr algn="l">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411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8"/>
          <a:stretch>
            <a:fillRect/>
          </a:stretch>
        </p:blipFill>
        <p:spPr>
          <a:xfrm>
            <a:off x="11187441" y="6048131"/>
            <a:ext cx="1004559" cy="803672"/>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9BF48-6E0A-4E37-BB05-8DF70571673D}" type="datetimeFigureOut">
              <a:rPr lang="en-US" smtClean="0"/>
              <a:t>10/6/19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9DC48-6C90-4ACC-914B-6AEB40FF287F}" type="slidenum">
              <a:rPr lang="en-US" smtClean="0"/>
              <a:t>‹#›</a:t>
            </a:fld>
            <a:endParaRPr lang="en-US"/>
          </a:p>
        </p:txBody>
      </p:sp>
    </p:spTree>
    <p:extLst>
      <p:ext uri="{BB962C8B-B14F-4D97-AF65-F5344CB8AC3E}">
        <p14:creationId xmlns:p14="http://schemas.microsoft.com/office/powerpoint/2010/main" val="2775779431"/>
      </p:ext>
    </p:extLst>
  </p:cSld>
  <p:clrMap bg1="lt1" tx1="dk1" bg2="lt2" tx2="dk2" accent1="accent1" accent2="accent2" accent3="accent3" accent4="accent4" accent5="accent5" accent6="accent6" hlink="hlink" folHlink="folHlink"/>
  <p:sldLayoutIdLst>
    <p:sldLayoutId id="2147483779" r:id="rId1"/>
    <p:sldLayoutId id="2147483771" r:id="rId2"/>
    <p:sldLayoutId id="2147483772" r:id="rId3"/>
    <p:sldLayoutId id="2147483773" r:id="rId4"/>
    <p:sldLayoutId id="2147483774" r:id="rId5"/>
    <p:sldLayoutId id="2147483775" r:id="rId6"/>
  </p:sldLayoutIdLst>
  <p:txStyles>
    <p:titleStyle>
      <a:lvl1pPr algn="l" defTabSz="914353"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u9ItKCdDKt0?t=11787" TargetMode="External"/><Relationship Id="rId2" Type="http://schemas.openxmlformats.org/officeDocument/2006/relationships/slideLayout" Target="../slideLayouts/slideLayout6.xml"/><Relationship Id="rId1" Type="http://schemas.openxmlformats.org/officeDocument/2006/relationships/video" Target="https://www.youtube.com/embed/u9ItKCdDKt0?start=11787&amp;feature=oembed" TargetMode="External"/><Relationship Id="rId5" Type="http://schemas.openxmlformats.org/officeDocument/2006/relationships/image" Target="../media/image19.tif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5cJRe9iDDjs" TargetMode="External"/><Relationship Id="rId2" Type="http://schemas.openxmlformats.org/officeDocument/2006/relationships/slideLayout" Target="../slideLayouts/slideLayout3.xml"/><Relationship Id="rId1" Type="http://schemas.openxmlformats.org/officeDocument/2006/relationships/video" Target="https://www.youtube.com/embed/5cJRe9iDDjs?feature=oembed"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p_xLO7yxgOk" TargetMode="External"/><Relationship Id="rId2" Type="http://schemas.openxmlformats.org/officeDocument/2006/relationships/slideLayout" Target="../slideLayouts/slideLayout3.xml"/><Relationship Id="rId1" Type="http://schemas.openxmlformats.org/officeDocument/2006/relationships/video" Target="https://www.youtube.com/embed/p_xLO7yxgOk?feature=oembed"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qz.com/192874/is-the-oculus-rift-designed-to-be-sexist/"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zjMuIxRvygQ" TargetMode="External"/><Relationship Id="rId2" Type="http://schemas.openxmlformats.org/officeDocument/2006/relationships/slideLayout" Target="../slideLayouts/slideLayout3.xml"/><Relationship Id="rId1" Type="http://schemas.openxmlformats.org/officeDocument/2006/relationships/video" Target="https://www.youtube.com/embed/zjMuIxRvygQ?feature=oembed" TargetMode="Externa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invectorize.com/"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CIS 4930-001: Introduction to Augmented and Virtual Reality</a:t>
            </a:r>
          </a:p>
        </p:txBody>
      </p:sp>
      <p:sp>
        <p:nvSpPr>
          <p:cNvPr id="3" name="Subtitle 2"/>
          <p:cNvSpPr>
            <a:spLocks noGrp="1"/>
          </p:cNvSpPr>
          <p:nvPr>
            <p:ph type="subTitle" idx="1"/>
          </p:nvPr>
        </p:nvSpPr>
        <p:spPr/>
        <p:txBody>
          <a:bodyPr>
            <a:normAutofit fontScale="92500" lnSpcReduction="10000"/>
          </a:bodyPr>
          <a:lstStyle/>
          <a:p>
            <a:r>
              <a:rPr lang="en-US" dirty="0"/>
              <a:t>Depth and Projection</a:t>
            </a:r>
          </a:p>
        </p:txBody>
      </p:sp>
      <p:sp>
        <p:nvSpPr>
          <p:cNvPr id="6" name="Slide Number Placeholder 5"/>
          <p:cNvSpPr>
            <a:spLocks noGrp="1"/>
          </p:cNvSpPr>
          <p:nvPr>
            <p:ph type="sldNum" sz="quarter" idx="4294967295"/>
          </p:nvPr>
        </p:nvSpPr>
        <p:spPr>
          <a:xfrm>
            <a:off x="11460163" y="5648325"/>
            <a:ext cx="731837" cy="396875"/>
          </a:xfrm>
        </p:spPr>
        <p:txBody>
          <a:bodyPr/>
          <a:lstStyle/>
          <a:p>
            <a:fld id="{AAF71A22-6AF9-45E5-860F-5B8201FC6F3F}" type="slidenum">
              <a:rPr lang="en-US" smtClean="0"/>
              <a:t>1</a:t>
            </a:fld>
            <a:endParaRPr lang="en-US"/>
          </a:p>
        </p:txBody>
      </p:sp>
    </p:spTree>
    <p:extLst>
      <p:ext uri="{BB962C8B-B14F-4D97-AF65-F5344CB8AC3E}">
        <p14:creationId xmlns:p14="http://schemas.microsoft.com/office/powerpoint/2010/main" val="390932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normAutofit/>
          </a:bodyPr>
          <a:lstStyle/>
          <a:p>
            <a:r>
              <a:rPr lang="en-US" dirty="0"/>
              <a:t>Occlusion</a:t>
            </a:r>
          </a:p>
          <a:p>
            <a:pPr lvl="1"/>
            <a:r>
              <a:rPr lang="en-US" dirty="0"/>
              <a:t>An object that blocks another is assumed to be in the foreground.</a:t>
            </a:r>
          </a:p>
          <a:p>
            <a:pPr lvl="1"/>
            <a:endParaRPr lang="en-US" dirty="0"/>
          </a:p>
          <a:p>
            <a:pPr lvl="1"/>
            <a:endParaRPr lang="en-US" dirty="0"/>
          </a:p>
          <a:p>
            <a:pPr lvl="1"/>
            <a:endParaRPr lang="en-US" dirty="0"/>
          </a:p>
          <a:p>
            <a:pPr lvl="1"/>
            <a:endParaRPr lang="en-US" dirty="0"/>
          </a:p>
          <a:p>
            <a:pPr lvl="2"/>
            <a:endParaRPr lang="en-US" dirty="0"/>
          </a:p>
        </p:txBody>
      </p:sp>
      <p:sp>
        <p:nvSpPr>
          <p:cNvPr id="28" name="Content Placeholder 27">
            <a:extLst>
              <a:ext uri="{FF2B5EF4-FFF2-40B4-BE49-F238E27FC236}">
                <a16:creationId xmlns:a16="http://schemas.microsoft.com/office/drawing/2014/main" id="{9FBA700A-27C3-7646-813D-293F7E54F987}"/>
              </a:ext>
            </a:extLst>
          </p:cNvPr>
          <p:cNvSpPr>
            <a:spLocks noGrp="1"/>
          </p:cNvSpPr>
          <p:nvPr>
            <p:ph sz="half" idx="10"/>
          </p:nvPr>
        </p:nvSpPr>
        <p:spPr/>
        <p:txBody>
          <a:bodyPr/>
          <a:lstStyle/>
          <a:p>
            <a:endParaRPr lang="en-US"/>
          </a:p>
        </p:txBody>
      </p:sp>
      <p:pic>
        <p:nvPicPr>
          <p:cNvPr id="3" name="Picture 2">
            <a:extLst>
              <a:ext uri="{FF2B5EF4-FFF2-40B4-BE49-F238E27FC236}">
                <a16:creationId xmlns:a16="http://schemas.microsoft.com/office/drawing/2014/main" id="{F9E6D5AF-98F0-7B4A-9821-F4DF249560FD}"/>
              </a:ext>
            </a:extLst>
          </p:cNvPr>
          <p:cNvPicPr>
            <a:picLocks noChangeAspect="1"/>
          </p:cNvPicPr>
          <p:nvPr/>
        </p:nvPicPr>
        <p:blipFill rotWithShape="1">
          <a:blip r:embed="rId2"/>
          <a:srcRect l="3054" t="-59" r="2291" b="4632"/>
          <a:stretch/>
        </p:blipFill>
        <p:spPr>
          <a:xfrm>
            <a:off x="5257800" y="2743201"/>
            <a:ext cx="4724400" cy="3581400"/>
          </a:xfrm>
          <a:prstGeom prst="rect">
            <a:avLst/>
          </a:prstGeom>
        </p:spPr>
      </p:pic>
    </p:spTree>
    <p:extLst>
      <p:ext uri="{BB962C8B-B14F-4D97-AF65-F5344CB8AC3E}">
        <p14:creationId xmlns:p14="http://schemas.microsoft.com/office/powerpoint/2010/main" val="340095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lstStyle/>
          <a:p>
            <a:r>
              <a:rPr lang="en-US" dirty="0"/>
              <a:t>Lighting, shadows</a:t>
            </a:r>
          </a:p>
          <a:p>
            <a:pPr lvl="1"/>
            <a:r>
              <a:rPr lang="en-US" dirty="0"/>
              <a:t>Closer objects are brighter, distant ones dimmer. </a:t>
            </a:r>
          </a:p>
          <a:p>
            <a:pPr lvl="1"/>
            <a:r>
              <a:rPr lang="en-US" dirty="0"/>
              <a:t>There are a number of other more subtle cues implied by lighting</a:t>
            </a:r>
          </a:p>
          <a:p>
            <a:pPr lvl="2"/>
            <a:r>
              <a:rPr lang="en-US" dirty="0"/>
              <a:t>The way a curved surface reflects light suggests the rate of curvature</a:t>
            </a:r>
          </a:p>
          <a:p>
            <a:pPr lvl="2"/>
            <a:r>
              <a:rPr lang="en-US" dirty="0"/>
              <a:t>Shadows are a form of occlusion</a:t>
            </a:r>
          </a:p>
          <a:p>
            <a:pPr lvl="1"/>
            <a:endParaRPr lang="en-US" dirty="0"/>
          </a:p>
          <a:p>
            <a:pPr lvl="1"/>
            <a:endParaRPr lang="en-US" dirty="0"/>
          </a:p>
        </p:txBody>
      </p:sp>
      <p:sp>
        <p:nvSpPr>
          <p:cNvPr id="5" name="Content Placeholder 4">
            <a:extLst>
              <a:ext uri="{FF2B5EF4-FFF2-40B4-BE49-F238E27FC236}">
                <a16:creationId xmlns:a16="http://schemas.microsoft.com/office/drawing/2014/main" id="{BDDC555C-A5EC-A744-A540-5A8C4C922B0B}"/>
              </a:ext>
            </a:extLst>
          </p:cNvPr>
          <p:cNvSpPr>
            <a:spLocks noGrp="1"/>
          </p:cNvSpPr>
          <p:nvPr>
            <p:ph sz="half" idx="10"/>
          </p:nvPr>
        </p:nvSpPr>
        <p:spPr/>
        <p:txBody>
          <a:bodyPr/>
          <a:lstStyle/>
          <a:p>
            <a:endParaRPr lang="en-US"/>
          </a:p>
        </p:txBody>
      </p:sp>
      <p:pic>
        <p:nvPicPr>
          <p:cNvPr id="2" name="Picture 1">
            <a:extLst>
              <a:ext uri="{FF2B5EF4-FFF2-40B4-BE49-F238E27FC236}">
                <a16:creationId xmlns:a16="http://schemas.microsoft.com/office/drawing/2014/main" id="{602BC144-FAFA-EA4C-A06E-E6FDD8F2ADBB}"/>
              </a:ext>
            </a:extLst>
          </p:cNvPr>
          <p:cNvPicPr>
            <a:picLocks noChangeAspect="1"/>
          </p:cNvPicPr>
          <p:nvPr/>
        </p:nvPicPr>
        <p:blipFill>
          <a:blip r:embed="rId2"/>
          <a:stretch>
            <a:fillRect/>
          </a:stretch>
        </p:blipFill>
        <p:spPr>
          <a:xfrm>
            <a:off x="7772400" y="4102703"/>
            <a:ext cx="3162300" cy="2362200"/>
          </a:xfrm>
          <a:prstGeom prst="rect">
            <a:avLst/>
          </a:prstGeom>
        </p:spPr>
      </p:pic>
    </p:spTree>
    <p:extLst>
      <p:ext uri="{BB962C8B-B14F-4D97-AF65-F5344CB8AC3E}">
        <p14:creationId xmlns:p14="http://schemas.microsoft.com/office/powerpoint/2010/main" val="38338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normAutofit/>
          </a:bodyPr>
          <a:lstStyle/>
          <a:p>
            <a:r>
              <a:rPr lang="en-US" dirty="0"/>
              <a:t>Relative motion/Motion parallax</a:t>
            </a:r>
          </a:p>
          <a:p>
            <a:pPr lvl="1"/>
            <a:r>
              <a:rPr lang="en-US" dirty="0"/>
              <a:t>Objects further away seem to move more slowly than objects in the foreground.</a:t>
            </a:r>
          </a:p>
          <a:p>
            <a:pPr lvl="1"/>
            <a:endParaRPr lang="en-US" dirty="0"/>
          </a:p>
          <a:p>
            <a:pPr lvl="1"/>
            <a:endParaRPr lang="en-US" dirty="0"/>
          </a:p>
          <a:p>
            <a:pPr lvl="1"/>
            <a:endParaRPr lang="en-US" dirty="0"/>
          </a:p>
          <a:p>
            <a:pPr lvl="1"/>
            <a:endParaRPr lang="en-US" dirty="0"/>
          </a:p>
          <a:p>
            <a:pPr lvl="1"/>
            <a:endParaRPr lang="en-US" dirty="0"/>
          </a:p>
        </p:txBody>
      </p:sp>
      <p:sp>
        <p:nvSpPr>
          <p:cNvPr id="28" name="Content Placeholder 27">
            <a:extLst>
              <a:ext uri="{FF2B5EF4-FFF2-40B4-BE49-F238E27FC236}">
                <a16:creationId xmlns:a16="http://schemas.microsoft.com/office/drawing/2014/main" id="{9FBA700A-27C3-7646-813D-293F7E54F987}"/>
              </a:ext>
            </a:extLst>
          </p:cNvPr>
          <p:cNvSpPr>
            <a:spLocks noGrp="1"/>
          </p:cNvSpPr>
          <p:nvPr>
            <p:ph sz="half" idx="10"/>
          </p:nvPr>
        </p:nvSpPr>
        <p:spPr/>
        <p:txBody>
          <a:bodyPr/>
          <a:lstStyle/>
          <a:p>
            <a:r>
              <a:rPr lang="en-US" dirty="0">
                <a:hlinkClick r:id="rId3"/>
              </a:rPr>
              <a:t>https://youtu.be/u9ItKCdDKt0?t=11787</a:t>
            </a:r>
            <a:r>
              <a:rPr lang="en-US" dirty="0"/>
              <a:t> </a:t>
            </a:r>
          </a:p>
        </p:txBody>
      </p:sp>
      <p:pic>
        <p:nvPicPr>
          <p:cNvPr id="3" name="Online Media 2" descr="Driving down to Washington DC from NYC">
            <a:hlinkClick r:id="" action="ppaction://media"/>
            <a:extLst>
              <a:ext uri="{FF2B5EF4-FFF2-40B4-BE49-F238E27FC236}">
                <a16:creationId xmlns:a16="http://schemas.microsoft.com/office/drawing/2014/main" id="{F5D47474-5DAC-4543-A421-CD9FA1462B41}"/>
              </a:ext>
            </a:extLst>
          </p:cNvPr>
          <p:cNvPicPr>
            <a:picLocks noRot="1" noChangeAspect="1"/>
          </p:cNvPicPr>
          <p:nvPr>
            <a:videoFile r:link="rId1"/>
          </p:nvPr>
        </p:nvPicPr>
        <p:blipFill>
          <a:blip r:embed="rId4"/>
          <a:stretch>
            <a:fillRect/>
          </a:stretch>
        </p:blipFill>
        <p:spPr>
          <a:xfrm>
            <a:off x="762000" y="2854400"/>
            <a:ext cx="6096000" cy="3429000"/>
          </a:xfrm>
          <a:prstGeom prst="rect">
            <a:avLst/>
          </a:prstGeom>
        </p:spPr>
      </p:pic>
      <p:pic>
        <p:nvPicPr>
          <p:cNvPr id="4" name="Picture 3">
            <a:extLst>
              <a:ext uri="{FF2B5EF4-FFF2-40B4-BE49-F238E27FC236}">
                <a16:creationId xmlns:a16="http://schemas.microsoft.com/office/drawing/2014/main" id="{6990A0CE-BB9F-9644-A11F-9071EC04D6C7}"/>
              </a:ext>
            </a:extLst>
          </p:cNvPr>
          <p:cNvPicPr>
            <a:picLocks noChangeAspect="1"/>
          </p:cNvPicPr>
          <p:nvPr/>
        </p:nvPicPr>
        <p:blipFill rotWithShape="1">
          <a:blip r:embed="rId5"/>
          <a:srcRect l="18487" t="10216" r="10924" b="7573"/>
          <a:stretch/>
        </p:blipFill>
        <p:spPr>
          <a:xfrm>
            <a:off x="8153400" y="2854400"/>
            <a:ext cx="3200400" cy="2098600"/>
          </a:xfrm>
          <a:prstGeom prst="rect">
            <a:avLst/>
          </a:prstGeom>
        </p:spPr>
      </p:pic>
    </p:spTree>
    <p:extLst>
      <p:ext uri="{BB962C8B-B14F-4D97-AF65-F5344CB8AC3E}">
        <p14:creationId xmlns:p14="http://schemas.microsoft.com/office/powerpoint/2010/main" val="230476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908AB2-2D5C-3346-8692-B1D2E0BACF54}"/>
              </a:ext>
            </a:extLst>
          </p:cNvPr>
          <p:cNvSpPr>
            <a:spLocks noGrp="1"/>
          </p:cNvSpPr>
          <p:nvPr>
            <p:ph sz="half" idx="1"/>
          </p:nvPr>
        </p:nvSpPr>
        <p:spPr/>
        <p:txBody>
          <a:bodyPr/>
          <a:lstStyle/>
          <a:p>
            <a:r>
              <a:rPr lang="en-US" dirty="0"/>
              <a:t>Optical Illusion</a:t>
            </a:r>
          </a:p>
        </p:txBody>
      </p:sp>
      <p:sp>
        <p:nvSpPr>
          <p:cNvPr id="5" name="Content Placeholder 4">
            <a:extLst>
              <a:ext uri="{FF2B5EF4-FFF2-40B4-BE49-F238E27FC236}">
                <a16:creationId xmlns:a16="http://schemas.microsoft.com/office/drawing/2014/main" id="{013866F1-AC9C-D849-A765-9B5DA613E489}"/>
              </a:ext>
            </a:extLst>
          </p:cNvPr>
          <p:cNvSpPr>
            <a:spLocks noGrp="1"/>
          </p:cNvSpPr>
          <p:nvPr>
            <p:ph sz="half" idx="10"/>
          </p:nvPr>
        </p:nvSpPr>
        <p:spPr/>
        <p:txBody>
          <a:bodyPr/>
          <a:lstStyle/>
          <a:p>
            <a:r>
              <a:rPr lang="en-US" dirty="0">
                <a:hlinkClick r:id="rId3"/>
              </a:rPr>
              <a:t>https://youtu.be/5cJRe9iDDjs</a:t>
            </a:r>
            <a:r>
              <a:rPr lang="en-US" dirty="0"/>
              <a:t> </a:t>
            </a:r>
          </a:p>
        </p:txBody>
      </p:sp>
      <p:pic>
        <p:nvPicPr>
          <p:cNvPr id="6" name="Online Media 5" descr="Amazing T-Rex illusion (Short Version)">
            <a:hlinkClick r:id="" action="ppaction://media"/>
            <a:extLst>
              <a:ext uri="{FF2B5EF4-FFF2-40B4-BE49-F238E27FC236}">
                <a16:creationId xmlns:a16="http://schemas.microsoft.com/office/drawing/2014/main" id="{4380C02F-FA83-7945-BFA5-B160A5253435}"/>
              </a:ext>
            </a:extLst>
          </p:cNvPr>
          <p:cNvPicPr>
            <a:picLocks noRot="1" noChangeAspect="1"/>
          </p:cNvPicPr>
          <p:nvPr>
            <a:videoFile r:link="rId1"/>
          </p:nvPr>
        </p:nvPicPr>
        <p:blipFill>
          <a:blip r:embed="rId4"/>
          <a:stretch>
            <a:fillRect/>
          </a:stretch>
        </p:blipFill>
        <p:spPr>
          <a:xfrm>
            <a:off x="1235294" y="1035312"/>
            <a:ext cx="9721412" cy="5468294"/>
          </a:xfrm>
          <a:prstGeom prst="rect">
            <a:avLst/>
          </a:prstGeom>
        </p:spPr>
      </p:pic>
    </p:spTree>
    <p:extLst>
      <p:ext uri="{BB962C8B-B14F-4D97-AF65-F5344CB8AC3E}">
        <p14:creationId xmlns:p14="http://schemas.microsoft.com/office/powerpoint/2010/main" val="185286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D5CD3EE-7BB5-8448-9ABC-DA62E2FD0D32}"/>
              </a:ext>
            </a:extLst>
          </p:cNvPr>
          <p:cNvSpPr>
            <a:spLocks noGrp="1"/>
          </p:cNvSpPr>
          <p:nvPr>
            <p:ph sz="half" idx="1"/>
          </p:nvPr>
        </p:nvSpPr>
        <p:spPr/>
        <p:txBody>
          <a:bodyPr>
            <a:normAutofit/>
          </a:bodyPr>
          <a:lstStyle/>
          <a:p>
            <a:r>
              <a:rPr lang="en-US" dirty="0"/>
              <a:t>Stereo Viewing - Depth cues 3D only</a:t>
            </a:r>
          </a:p>
          <a:p>
            <a:pPr lvl="1" algn="ctr"/>
            <a:r>
              <a:rPr lang="en-US" dirty="0"/>
              <a:t>There are other cues that are not present in 2D images</a:t>
            </a:r>
          </a:p>
        </p:txBody>
      </p:sp>
    </p:spTree>
    <p:extLst>
      <p:ext uri="{BB962C8B-B14F-4D97-AF65-F5344CB8AC3E}">
        <p14:creationId xmlns:p14="http://schemas.microsoft.com/office/powerpoint/2010/main" val="184412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D5CD3EE-7BB5-8448-9ABC-DA62E2FD0D32}"/>
              </a:ext>
            </a:extLst>
          </p:cNvPr>
          <p:cNvSpPr>
            <a:spLocks noGrp="1"/>
          </p:cNvSpPr>
          <p:nvPr>
            <p:ph sz="half" idx="1"/>
          </p:nvPr>
        </p:nvSpPr>
        <p:spPr/>
        <p:txBody>
          <a:bodyPr>
            <a:normAutofit fontScale="77500" lnSpcReduction="20000"/>
          </a:bodyPr>
          <a:lstStyle/>
          <a:p>
            <a:r>
              <a:rPr lang="en-US" dirty="0"/>
              <a:t>Binocular disparity (Stereopsis)</a:t>
            </a:r>
          </a:p>
          <a:p>
            <a:pPr lvl="1"/>
            <a:r>
              <a:rPr lang="en-US" dirty="0"/>
              <a:t>This is the difference in the images projected onto the back the eye (and then onto the visual cortex) because the eyes are separated horizontally by the intraocular distance (distance between the eyes).</a:t>
            </a:r>
          </a:p>
          <a:p>
            <a:pPr lvl="1"/>
            <a:r>
              <a:rPr lang="en-US" dirty="0"/>
              <a:t>Eyes separated by Inter pupillary distance (IPD)</a:t>
            </a:r>
          </a:p>
          <a:p>
            <a:pPr lvl="2"/>
            <a:r>
              <a:rPr lang="en-US" dirty="0"/>
              <a:t>5 – 7.5cm (avg. 6.5cm)</a:t>
            </a:r>
          </a:p>
          <a:p>
            <a:pPr lvl="1"/>
            <a:r>
              <a:rPr lang="en-US" dirty="0"/>
              <a:t>Each eye sees diff. image</a:t>
            </a:r>
          </a:p>
          <a:p>
            <a:pPr lvl="2"/>
            <a:r>
              <a:rPr lang="en-US" dirty="0"/>
              <a:t>Separated by image parallax</a:t>
            </a:r>
          </a:p>
          <a:p>
            <a:pPr lvl="1"/>
            <a:r>
              <a:rPr lang="en-US" dirty="0"/>
              <a:t>Images fused to create 3D stereo view</a:t>
            </a:r>
          </a:p>
          <a:p>
            <a:pPr lvl="1"/>
            <a:r>
              <a:rPr lang="en-US" altLang="en-US" dirty="0"/>
              <a:t>Accuracy</a:t>
            </a:r>
          </a:p>
          <a:p>
            <a:pPr lvl="2"/>
            <a:r>
              <a:rPr lang="en-US" altLang="en-US" dirty="0"/>
              <a:t>0.05mm @ ½m (0.01% error)</a:t>
            </a:r>
          </a:p>
          <a:p>
            <a:pPr lvl="2"/>
            <a:r>
              <a:rPr lang="en-US" altLang="en-US" dirty="0"/>
              <a:t>4mm @ 5m (0.08% error)</a:t>
            </a:r>
          </a:p>
        </p:txBody>
      </p:sp>
      <p:sp>
        <p:nvSpPr>
          <p:cNvPr id="7" name="Content Placeholder 6">
            <a:extLst>
              <a:ext uri="{FF2B5EF4-FFF2-40B4-BE49-F238E27FC236}">
                <a16:creationId xmlns:a16="http://schemas.microsoft.com/office/drawing/2014/main" id="{4286613A-064D-6844-B6A8-76BE6DD3898D}"/>
              </a:ext>
            </a:extLst>
          </p:cNvPr>
          <p:cNvSpPr>
            <a:spLocks noGrp="1"/>
          </p:cNvSpPr>
          <p:nvPr>
            <p:ph sz="half" idx="10"/>
          </p:nvPr>
        </p:nvSpPr>
        <p:spPr/>
        <p:txBody>
          <a:bodyPr/>
          <a:lstStyle/>
          <a:p>
            <a:endParaRPr lang="en-US"/>
          </a:p>
        </p:txBody>
      </p:sp>
      <p:pic>
        <p:nvPicPr>
          <p:cNvPr id="5" name="Picture 4">
            <a:extLst>
              <a:ext uri="{FF2B5EF4-FFF2-40B4-BE49-F238E27FC236}">
                <a16:creationId xmlns:a16="http://schemas.microsoft.com/office/drawing/2014/main" id="{FBCBB739-B905-8D4F-9137-87E60EDEE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133" y="2296467"/>
            <a:ext cx="6637867" cy="3733800"/>
          </a:xfrm>
          <a:prstGeom prst="rect">
            <a:avLst/>
          </a:prstGeom>
        </p:spPr>
      </p:pic>
    </p:spTree>
    <p:extLst>
      <p:ext uri="{BB962C8B-B14F-4D97-AF65-F5344CB8AC3E}">
        <p14:creationId xmlns:p14="http://schemas.microsoft.com/office/powerpoint/2010/main" val="414842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D5CD3EE-7BB5-8448-9ABC-DA62E2FD0D32}"/>
              </a:ext>
            </a:extLst>
          </p:cNvPr>
          <p:cNvSpPr>
            <a:spLocks noGrp="1"/>
          </p:cNvSpPr>
          <p:nvPr>
            <p:ph sz="half" idx="1"/>
          </p:nvPr>
        </p:nvSpPr>
        <p:spPr/>
        <p:txBody>
          <a:bodyPr>
            <a:normAutofit/>
          </a:bodyPr>
          <a:lstStyle/>
          <a:p>
            <a:r>
              <a:rPr lang="en-US" dirty="0"/>
              <a:t>Convergence</a:t>
            </a:r>
          </a:p>
          <a:p>
            <a:pPr lvl="1"/>
            <a:r>
              <a:rPr lang="en-US" dirty="0"/>
              <a:t>This is the muscle tension required to </a:t>
            </a:r>
            <a:r>
              <a:rPr lang="en-US" u="sng" dirty="0"/>
              <a:t>rotate each eye</a:t>
            </a:r>
            <a:r>
              <a:rPr lang="en-US" dirty="0"/>
              <a:t> so that it is facing the focal point.</a:t>
            </a:r>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0B5308D2-8D6D-994D-A2DA-C5AB3DDF152E}"/>
              </a:ext>
            </a:extLst>
          </p:cNvPr>
          <p:cNvPicPr>
            <a:picLocks noChangeAspect="1"/>
          </p:cNvPicPr>
          <p:nvPr/>
        </p:nvPicPr>
        <p:blipFill>
          <a:blip r:embed="rId2"/>
          <a:stretch>
            <a:fillRect/>
          </a:stretch>
        </p:blipFill>
        <p:spPr>
          <a:xfrm>
            <a:off x="3581400" y="3302000"/>
            <a:ext cx="7112000" cy="3556000"/>
          </a:xfrm>
          <a:prstGeom prst="rect">
            <a:avLst/>
          </a:prstGeom>
        </p:spPr>
      </p:pic>
    </p:spTree>
    <p:extLst>
      <p:ext uri="{BB962C8B-B14F-4D97-AF65-F5344CB8AC3E}">
        <p14:creationId xmlns:p14="http://schemas.microsoft.com/office/powerpoint/2010/main" val="405928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D5CD3EE-7BB5-8448-9ABC-DA62E2FD0D32}"/>
              </a:ext>
            </a:extLst>
          </p:cNvPr>
          <p:cNvSpPr>
            <a:spLocks noGrp="1"/>
          </p:cNvSpPr>
          <p:nvPr>
            <p:ph sz="half" idx="1"/>
          </p:nvPr>
        </p:nvSpPr>
        <p:spPr/>
        <p:txBody>
          <a:bodyPr>
            <a:normAutofit/>
          </a:bodyPr>
          <a:lstStyle/>
          <a:p>
            <a:r>
              <a:rPr lang="en-US" dirty="0"/>
              <a:t>Accommodation</a:t>
            </a:r>
          </a:p>
          <a:p>
            <a:pPr lvl="1"/>
            <a:r>
              <a:rPr lang="en-US" dirty="0"/>
              <a:t>This is the muscle tension needed to </a:t>
            </a:r>
            <a:r>
              <a:rPr lang="en-US" u="sng" dirty="0"/>
              <a:t>change the focal length</a:t>
            </a:r>
            <a:r>
              <a:rPr lang="en-US" dirty="0"/>
              <a:t> of the eye lens in order to focus at a particular depth.</a:t>
            </a:r>
          </a:p>
          <a:p>
            <a:pPr lvl="1"/>
            <a:endParaRPr lang="en-US" dirty="0"/>
          </a:p>
          <a:p>
            <a:pPr lvl="1"/>
            <a:endParaRPr lang="en-US" dirty="0"/>
          </a:p>
          <a:p>
            <a:pPr lvl="1"/>
            <a:endParaRPr lang="en-US" dirty="0"/>
          </a:p>
        </p:txBody>
      </p:sp>
      <p:pic>
        <p:nvPicPr>
          <p:cNvPr id="2" name="Picture 1">
            <a:extLst>
              <a:ext uri="{FF2B5EF4-FFF2-40B4-BE49-F238E27FC236}">
                <a16:creationId xmlns:a16="http://schemas.microsoft.com/office/drawing/2014/main" id="{55A12CA3-926E-8F48-8F11-E8501037BCFD}"/>
              </a:ext>
            </a:extLst>
          </p:cNvPr>
          <p:cNvPicPr>
            <a:picLocks noChangeAspect="1"/>
          </p:cNvPicPr>
          <p:nvPr/>
        </p:nvPicPr>
        <p:blipFill rotWithShape="1">
          <a:blip r:embed="rId2"/>
          <a:srcRect l="20394" t="35771" r="20572" b="19819"/>
          <a:stretch/>
        </p:blipFill>
        <p:spPr>
          <a:xfrm>
            <a:off x="5867400" y="3668067"/>
            <a:ext cx="4191000" cy="2362200"/>
          </a:xfrm>
          <a:prstGeom prst="rect">
            <a:avLst/>
          </a:prstGeom>
        </p:spPr>
      </p:pic>
    </p:spTree>
    <p:extLst>
      <p:ext uri="{BB962C8B-B14F-4D97-AF65-F5344CB8AC3E}">
        <p14:creationId xmlns:p14="http://schemas.microsoft.com/office/powerpoint/2010/main" val="1014335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4DF802-C53D-5448-8627-6ECB85DC0849}"/>
              </a:ext>
            </a:extLst>
          </p:cNvPr>
          <p:cNvSpPr>
            <a:spLocks noGrp="1"/>
          </p:cNvSpPr>
          <p:nvPr>
            <p:ph sz="half" idx="1"/>
          </p:nvPr>
        </p:nvSpPr>
        <p:spPr/>
        <p:txBody>
          <a:bodyPr/>
          <a:lstStyle/>
          <a:p>
            <a:r>
              <a:rPr lang="en-US" spc="-86" dirty="0"/>
              <a:t>Convergence/Accommodation</a:t>
            </a:r>
            <a:r>
              <a:rPr lang="en-US" spc="-172" dirty="0"/>
              <a:t> </a:t>
            </a:r>
            <a:r>
              <a:rPr lang="en-US" spc="-50" dirty="0"/>
              <a:t>Demo</a:t>
            </a:r>
            <a:endParaRPr lang="en-US" dirty="0"/>
          </a:p>
        </p:txBody>
      </p:sp>
      <p:sp>
        <p:nvSpPr>
          <p:cNvPr id="6" name="Content Placeholder 5">
            <a:extLst>
              <a:ext uri="{FF2B5EF4-FFF2-40B4-BE49-F238E27FC236}">
                <a16:creationId xmlns:a16="http://schemas.microsoft.com/office/drawing/2014/main" id="{DB0B79A8-9323-5840-80CE-8BEE3E172D3C}"/>
              </a:ext>
            </a:extLst>
          </p:cNvPr>
          <p:cNvSpPr>
            <a:spLocks noGrp="1"/>
          </p:cNvSpPr>
          <p:nvPr>
            <p:ph sz="half" idx="10"/>
          </p:nvPr>
        </p:nvSpPr>
        <p:spPr/>
        <p:txBody>
          <a:bodyPr/>
          <a:lstStyle/>
          <a:p>
            <a:r>
              <a:rPr lang="en-US" dirty="0">
                <a:hlinkClick r:id="rId3"/>
              </a:rPr>
              <a:t>https://youtu.be/p_xLO7yxgOk</a:t>
            </a:r>
            <a:r>
              <a:rPr lang="en-US" dirty="0"/>
              <a:t> </a:t>
            </a:r>
          </a:p>
        </p:txBody>
      </p:sp>
      <p:pic>
        <p:nvPicPr>
          <p:cNvPr id="7" name="Online Media 6" descr="accomodation">
            <a:hlinkClick r:id="" action="ppaction://media"/>
            <a:extLst>
              <a:ext uri="{FF2B5EF4-FFF2-40B4-BE49-F238E27FC236}">
                <a16:creationId xmlns:a16="http://schemas.microsoft.com/office/drawing/2014/main" id="{C3545063-1F16-2B42-BC83-026D10278692}"/>
              </a:ext>
            </a:extLst>
          </p:cNvPr>
          <p:cNvPicPr>
            <a:picLocks noRot="1" noChangeAspect="1"/>
          </p:cNvPicPr>
          <p:nvPr>
            <a:videoFile r:link="rId1"/>
          </p:nvPr>
        </p:nvPicPr>
        <p:blipFill>
          <a:blip r:embed="rId4"/>
          <a:stretch>
            <a:fillRect/>
          </a:stretch>
        </p:blipFill>
        <p:spPr>
          <a:xfrm>
            <a:off x="2437966" y="1047504"/>
            <a:ext cx="7316067" cy="5483065"/>
          </a:xfrm>
          <a:prstGeom prst="rect">
            <a:avLst/>
          </a:prstGeom>
        </p:spPr>
      </p:pic>
    </p:spTree>
    <p:extLst>
      <p:ext uri="{BB962C8B-B14F-4D97-AF65-F5344CB8AC3E}">
        <p14:creationId xmlns:p14="http://schemas.microsoft.com/office/powerpoint/2010/main" val="33065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7D5748-3F96-A74C-91AA-A1E3C437F3BF}"/>
              </a:ext>
            </a:extLst>
          </p:cNvPr>
          <p:cNvSpPr>
            <a:spLocks noGrp="1"/>
          </p:cNvSpPr>
          <p:nvPr>
            <p:ph sz="half" idx="1"/>
          </p:nvPr>
        </p:nvSpPr>
        <p:spPr/>
        <p:txBody>
          <a:bodyPr/>
          <a:lstStyle/>
          <a:p>
            <a:r>
              <a:rPr lang="en-US" spc="-64" dirty="0"/>
              <a:t>Depth </a:t>
            </a:r>
            <a:r>
              <a:rPr lang="en-US" spc="-73" dirty="0"/>
              <a:t>Perception</a:t>
            </a:r>
            <a:r>
              <a:rPr lang="en-US" spc="-368" dirty="0"/>
              <a:t> </a:t>
            </a:r>
            <a:r>
              <a:rPr lang="en-US" spc="-82" dirty="0"/>
              <a:t>Distances</a:t>
            </a:r>
            <a:endParaRPr lang="en-US" dirty="0"/>
          </a:p>
        </p:txBody>
      </p:sp>
      <p:sp>
        <p:nvSpPr>
          <p:cNvPr id="6" name="Content Placeholder 5">
            <a:extLst>
              <a:ext uri="{FF2B5EF4-FFF2-40B4-BE49-F238E27FC236}">
                <a16:creationId xmlns:a16="http://schemas.microsoft.com/office/drawing/2014/main" id="{8CDE1727-5432-014C-A1C4-84B7DD20F309}"/>
              </a:ext>
            </a:extLst>
          </p:cNvPr>
          <p:cNvSpPr>
            <a:spLocks noGrp="1"/>
          </p:cNvSpPr>
          <p:nvPr>
            <p:ph sz="half" idx="10"/>
          </p:nvPr>
        </p:nvSpPr>
        <p:spPr/>
        <p:txBody>
          <a:bodyPr/>
          <a:lstStyle/>
          <a:p>
            <a:endParaRPr lang="en-US"/>
          </a:p>
        </p:txBody>
      </p:sp>
      <p:sp>
        <p:nvSpPr>
          <p:cNvPr id="4" name="object 4"/>
          <p:cNvSpPr/>
          <p:nvPr/>
        </p:nvSpPr>
        <p:spPr>
          <a:xfrm>
            <a:off x="33528" y="1447800"/>
            <a:ext cx="7620766" cy="4400886"/>
          </a:xfrm>
          <a:prstGeom prst="rect">
            <a:avLst/>
          </a:prstGeom>
          <a:blipFill>
            <a:blip r:embed="rId2" cstate="print"/>
            <a:stretch>
              <a:fillRect/>
            </a:stretch>
          </a:blipFill>
        </p:spPr>
        <p:txBody>
          <a:bodyPr wrap="square" lIns="0" tIns="0" rIns="0" bIns="0" rtlCol="0"/>
          <a:lstStyle/>
          <a:p>
            <a:endParaRPr sz="1634"/>
          </a:p>
        </p:txBody>
      </p:sp>
      <p:sp>
        <p:nvSpPr>
          <p:cNvPr id="7" name="object 3">
            <a:extLst>
              <a:ext uri="{FF2B5EF4-FFF2-40B4-BE49-F238E27FC236}">
                <a16:creationId xmlns:a16="http://schemas.microsoft.com/office/drawing/2014/main" id="{83A6C2C5-89A7-7341-B16E-6AF62AF80085}"/>
              </a:ext>
            </a:extLst>
          </p:cNvPr>
          <p:cNvSpPr>
            <a:spLocks noChangeAspect="1"/>
          </p:cNvSpPr>
          <p:nvPr/>
        </p:nvSpPr>
        <p:spPr>
          <a:xfrm>
            <a:off x="7654294" y="1742283"/>
            <a:ext cx="4528562" cy="3811921"/>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65975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460956B-1587-6D43-BA7D-609416457F73}"/>
              </a:ext>
            </a:extLst>
          </p:cNvPr>
          <p:cNvSpPr>
            <a:spLocks noGrp="1"/>
          </p:cNvSpPr>
          <p:nvPr>
            <p:ph sz="half" idx="1"/>
          </p:nvPr>
        </p:nvSpPr>
        <p:spPr>
          <a:xfrm>
            <a:off x="1600200" y="827733"/>
            <a:ext cx="8991600" cy="5202536"/>
          </a:xfrm>
        </p:spPr>
        <p:txBody>
          <a:bodyPr>
            <a:normAutofit fontScale="85000" lnSpcReduction="10000"/>
          </a:bodyPr>
          <a:lstStyle/>
          <a:p>
            <a:r>
              <a:rPr lang="en-US" spc="-59" dirty="0"/>
              <a:t>Human </a:t>
            </a:r>
            <a:r>
              <a:rPr lang="en-US" spc="-73" dirty="0"/>
              <a:t>Horizontal </a:t>
            </a:r>
            <a:r>
              <a:rPr lang="en-US" spc="-50" dirty="0"/>
              <a:t>and </a:t>
            </a:r>
            <a:r>
              <a:rPr lang="en-US" spc="-100" dirty="0"/>
              <a:t>Vertical</a:t>
            </a:r>
            <a:r>
              <a:rPr lang="en-US" spc="-576" dirty="0"/>
              <a:t> </a:t>
            </a:r>
            <a:r>
              <a:rPr lang="en-US" spc="-77" dirty="0"/>
              <a:t>FOV</a:t>
            </a:r>
          </a:p>
          <a:p>
            <a:endParaRPr lang="en-US" spc="-77" dirty="0"/>
          </a:p>
          <a:p>
            <a:endParaRPr lang="en-US" spc="-77" dirty="0"/>
          </a:p>
          <a:p>
            <a:endParaRPr lang="en-US" spc="-77" dirty="0"/>
          </a:p>
          <a:p>
            <a:endParaRPr lang="en-US" spc="-77" dirty="0"/>
          </a:p>
          <a:p>
            <a:endParaRPr lang="en-US" spc="-77" dirty="0"/>
          </a:p>
          <a:p>
            <a:endParaRPr lang="en-US" spc="-77" dirty="0"/>
          </a:p>
          <a:p>
            <a:pPr lvl="1"/>
            <a:endParaRPr lang="en-US" spc="-77" dirty="0"/>
          </a:p>
          <a:p>
            <a:pPr marL="187306" lvl="1" indent="-175779">
              <a:spcBef>
                <a:spcPts val="690"/>
              </a:spcBef>
              <a:buClr>
                <a:srgbClr val="93A299"/>
              </a:buClr>
              <a:buSzPct val="86000"/>
              <a:tabLst>
                <a:tab pos="187882" algn="l"/>
              </a:tabLst>
            </a:pPr>
            <a:r>
              <a:rPr lang="en-US" sz="3200" spc="18" dirty="0">
                <a:solidFill>
                  <a:srgbClr val="292934"/>
                </a:solidFill>
                <a:latin typeface="Arial"/>
                <a:cs typeface="Arial"/>
              </a:rPr>
              <a:t>See up </a:t>
            </a:r>
            <a:r>
              <a:rPr lang="en-US" sz="3200" spc="9" dirty="0">
                <a:solidFill>
                  <a:srgbClr val="292934"/>
                </a:solidFill>
                <a:latin typeface="Arial"/>
                <a:cs typeface="Arial"/>
              </a:rPr>
              <a:t>to </a:t>
            </a:r>
            <a:r>
              <a:rPr lang="en-US" sz="3200" spc="14" dirty="0">
                <a:solidFill>
                  <a:srgbClr val="292934"/>
                </a:solidFill>
                <a:latin typeface="Arial"/>
                <a:cs typeface="Arial"/>
              </a:rPr>
              <a:t>~ 210</a:t>
            </a:r>
            <a:r>
              <a:rPr lang="en-US" sz="3200" spc="20" baseline="40849" dirty="0">
                <a:solidFill>
                  <a:srgbClr val="292934"/>
                </a:solidFill>
                <a:latin typeface="Arial"/>
                <a:cs typeface="Arial"/>
              </a:rPr>
              <a:t>o </a:t>
            </a:r>
            <a:r>
              <a:rPr lang="en-US" sz="3200" spc="14" dirty="0">
                <a:solidFill>
                  <a:srgbClr val="292934"/>
                </a:solidFill>
                <a:latin typeface="Arial"/>
                <a:cs typeface="Arial"/>
              </a:rPr>
              <a:t>horizontal </a:t>
            </a:r>
            <a:r>
              <a:rPr lang="en-US" sz="3200" spc="-36" dirty="0">
                <a:solidFill>
                  <a:srgbClr val="292934"/>
                </a:solidFill>
                <a:latin typeface="Arial"/>
                <a:cs typeface="Arial"/>
              </a:rPr>
              <a:t>FOV, </a:t>
            </a:r>
            <a:r>
              <a:rPr lang="en-US" sz="3200" spc="14" dirty="0">
                <a:solidFill>
                  <a:srgbClr val="292934"/>
                </a:solidFill>
                <a:latin typeface="Arial"/>
                <a:cs typeface="Arial"/>
              </a:rPr>
              <a:t>~ </a:t>
            </a:r>
            <a:r>
              <a:rPr lang="en-US" sz="3200" spc="-27" dirty="0">
                <a:solidFill>
                  <a:srgbClr val="292934"/>
                </a:solidFill>
                <a:latin typeface="Arial"/>
                <a:cs typeface="Arial"/>
              </a:rPr>
              <a:t>115</a:t>
            </a:r>
            <a:r>
              <a:rPr lang="en-US" sz="3200" spc="-40" baseline="40849" dirty="0">
                <a:solidFill>
                  <a:srgbClr val="292934"/>
                </a:solidFill>
                <a:latin typeface="Arial"/>
                <a:cs typeface="Arial"/>
              </a:rPr>
              <a:t>o </a:t>
            </a:r>
            <a:r>
              <a:rPr lang="en-US" sz="3200" spc="14" dirty="0">
                <a:solidFill>
                  <a:srgbClr val="292934"/>
                </a:solidFill>
                <a:latin typeface="Arial"/>
                <a:cs typeface="Arial"/>
              </a:rPr>
              <a:t>stereo</a:t>
            </a:r>
            <a:r>
              <a:rPr lang="en-US" sz="3200" spc="-377" dirty="0">
                <a:solidFill>
                  <a:srgbClr val="292934"/>
                </a:solidFill>
                <a:latin typeface="Arial"/>
                <a:cs typeface="Arial"/>
              </a:rPr>
              <a:t> </a:t>
            </a:r>
            <a:r>
              <a:rPr lang="en-US" sz="3200" spc="18" dirty="0">
                <a:solidFill>
                  <a:srgbClr val="292934"/>
                </a:solidFill>
                <a:latin typeface="Arial"/>
                <a:cs typeface="Arial"/>
              </a:rPr>
              <a:t>overlap</a:t>
            </a:r>
            <a:endParaRPr lang="en-US" sz="3200" dirty="0">
              <a:latin typeface="Arial"/>
              <a:cs typeface="Arial"/>
            </a:endParaRPr>
          </a:p>
          <a:p>
            <a:pPr marL="187306" lvl="1" indent="-175779">
              <a:spcBef>
                <a:spcPts val="690"/>
              </a:spcBef>
              <a:buClr>
                <a:srgbClr val="93A299"/>
              </a:buClr>
              <a:buSzPct val="86000"/>
              <a:tabLst>
                <a:tab pos="187882" algn="l"/>
              </a:tabLst>
            </a:pPr>
            <a:r>
              <a:rPr lang="en-US" sz="3200" spc="23" dirty="0">
                <a:solidFill>
                  <a:srgbClr val="292934"/>
                </a:solidFill>
                <a:latin typeface="Arial"/>
                <a:cs typeface="Arial"/>
              </a:rPr>
              <a:t>Humans </a:t>
            </a:r>
            <a:r>
              <a:rPr lang="en-US" sz="3200" spc="18" dirty="0">
                <a:solidFill>
                  <a:srgbClr val="292934"/>
                </a:solidFill>
                <a:latin typeface="Arial"/>
                <a:cs typeface="Arial"/>
              </a:rPr>
              <a:t>can see ~135</a:t>
            </a:r>
            <a:r>
              <a:rPr lang="en-US" sz="3200" spc="27" baseline="40849" dirty="0">
                <a:solidFill>
                  <a:srgbClr val="292934"/>
                </a:solidFill>
                <a:latin typeface="Arial"/>
                <a:cs typeface="Arial"/>
              </a:rPr>
              <a:t>o </a:t>
            </a:r>
            <a:r>
              <a:rPr lang="en-US" sz="3200" spc="14" dirty="0">
                <a:solidFill>
                  <a:srgbClr val="292934"/>
                </a:solidFill>
                <a:latin typeface="Arial"/>
                <a:cs typeface="Arial"/>
              </a:rPr>
              <a:t>vertical (60</a:t>
            </a:r>
            <a:r>
              <a:rPr lang="en-US" sz="3200" spc="20" baseline="40849" dirty="0">
                <a:solidFill>
                  <a:srgbClr val="292934"/>
                </a:solidFill>
                <a:latin typeface="Arial"/>
                <a:cs typeface="Arial"/>
              </a:rPr>
              <a:t>o </a:t>
            </a:r>
            <a:r>
              <a:rPr lang="en-US" sz="3200" spc="18" dirty="0">
                <a:solidFill>
                  <a:srgbClr val="292934"/>
                </a:solidFill>
                <a:latin typeface="Arial"/>
                <a:cs typeface="Arial"/>
              </a:rPr>
              <a:t>above, </a:t>
            </a:r>
            <a:r>
              <a:rPr lang="en-US" sz="3200" spc="14" dirty="0">
                <a:solidFill>
                  <a:srgbClr val="292934"/>
                </a:solidFill>
                <a:latin typeface="Arial"/>
                <a:cs typeface="Arial"/>
              </a:rPr>
              <a:t>75</a:t>
            </a:r>
            <a:r>
              <a:rPr lang="en-US" sz="3200" spc="20" baseline="40849" dirty="0">
                <a:solidFill>
                  <a:srgbClr val="292934"/>
                </a:solidFill>
                <a:latin typeface="Arial"/>
                <a:cs typeface="Arial"/>
              </a:rPr>
              <a:t>o</a:t>
            </a:r>
            <a:r>
              <a:rPr lang="en-US" sz="3200" spc="129" baseline="40849" dirty="0">
                <a:solidFill>
                  <a:srgbClr val="292934"/>
                </a:solidFill>
                <a:latin typeface="Arial"/>
                <a:cs typeface="Arial"/>
              </a:rPr>
              <a:t> </a:t>
            </a:r>
            <a:r>
              <a:rPr lang="en-US" sz="3200" spc="18" dirty="0">
                <a:solidFill>
                  <a:srgbClr val="292934"/>
                </a:solidFill>
                <a:latin typeface="Arial"/>
                <a:cs typeface="Arial"/>
              </a:rPr>
              <a:t>below)</a:t>
            </a:r>
            <a:endParaRPr lang="en-US" sz="3200" dirty="0">
              <a:latin typeface="Arial"/>
              <a:cs typeface="Arial"/>
            </a:endParaRPr>
          </a:p>
        </p:txBody>
      </p:sp>
      <p:sp>
        <p:nvSpPr>
          <p:cNvPr id="7" name="Content Placeholder 6">
            <a:extLst>
              <a:ext uri="{FF2B5EF4-FFF2-40B4-BE49-F238E27FC236}">
                <a16:creationId xmlns:a16="http://schemas.microsoft.com/office/drawing/2014/main" id="{2034B7B8-730A-EA46-A2F3-D2CB75B2048A}"/>
              </a:ext>
            </a:extLst>
          </p:cNvPr>
          <p:cNvSpPr>
            <a:spLocks noGrp="1"/>
          </p:cNvSpPr>
          <p:nvPr>
            <p:ph sz="half" idx="10"/>
          </p:nvPr>
        </p:nvSpPr>
        <p:spPr/>
        <p:txBody>
          <a:bodyPr/>
          <a:lstStyle/>
          <a:p>
            <a:endParaRPr lang="en-US"/>
          </a:p>
        </p:txBody>
      </p:sp>
      <p:sp>
        <p:nvSpPr>
          <p:cNvPr id="4" name="object 4"/>
          <p:cNvSpPr>
            <a:spLocks noChangeAspect="1"/>
          </p:cNvSpPr>
          <p:nvPr/>
        </p:nvSpPr>
        <p:spPr>
          <a:xfrm>
            <a:off x="5285009" y="1524000"/>
            <a:ext cx="5763991" cy="3474720"/>
          </a:xfrm>
          <a:prstGeom prst="rect">
            <a:avLst/>
          </a:prstGeom>
          <a:blipFill>
            <a:blip r:embed="rId2" cstate="print"/>
            <a:stretch>
              <a:fillRect/>
            </a:stretch>
          </a:blipFill>
        </p:spPr>
        <p:txBody>
          <a:bodyPr wrap="square" lIns="0" tIns="0" rIns="0" bIns="0" rtlCol="0"/>
          <a:lstStyle/>
          <a:p>
            <a:endParaRPr sz="1634"/>
          </a:p>
        </p:txBody>
      </p:sp>
      <p:pic>
        <p:nvPicPr>
          <p:cNvPr id="2" name="Picture 1">
            <a:extLst>
              <a:ext uri="{FF2B5EF4-FFF2-40B4-BE49-F238E27FC236}">
                <a16:creationId xmlns:a16="http://schemas.microsoft.com/office/drawing/2014/main" id="{F844A494-CBE8-1E48-8D6E-D909B15B525C}"/>
              </a:ext>
            </a:extLst>
          </p:cNvPr>
          <p:cNvPicPr>
            <a:picLocks noChangeAspect="1"/>
          </p:cNvPicPr>
          <p:nvPr/>
        </p:nvPicPr>
        <p:blipFill>
          <a:blip r:embed="rId3"/>
          <a:stretch>
            <a:fillRect/>
          </a:stretch>
        </p:blipFill>
        <p:spPr>
          <a:xfrm>
            <a:off x="1048832" y="1524000"/>
            <a:ext cx="4107615" cy="3474720"/>
          </a:xfrm>
          <a:prstGeom prst="rect">
            <a:avLst/>
          </a:prstGeom>
        </p:spPr>
      </p:pic>
    </p:spTree>
    <p:extLst>
      <p:ext uri="{BB962C8B-B14F-4D97-AF65-F5344CB8AC3E}">
        <p14:creationId xmlns:p14="http://schemas.microsoft.com/office/powerpoint/2010/main" val="96797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094CEEF2-AC9C-9D4B-A0CF-0C41002E5D7D}"/>
              </a:ext>
            </a:extLst>
          </p:cNvPr>
          <p:cNvSpPr>
            <a:spLocks noGrp="1"/>
          </p:cNvSpPr>
          <p:nvPr>
            <p:ph sz="half" idx="1"/>
          </p:nvPr>
        </p:nvSpPr>
        <p:spPr/>
        <p:txBody>
          <a:bodyPr>
            <a:normAutofit fontScale="92500" lnSpcReduction="10000"/>
          </a:bodyPr>
          <a:lstStyle/>
          <a:p>
            <a:r>
              <a:rPr lang="en-US" dirty="0"/>
              <a:t>Stereo Viewing - Depth cues</a:t>
            </a:r>
          </a:p>
          <a:p>
            <a:pPr lvl="1"/>
            <a:r>
              <a:rPr lang="en-US" dirty="0"/>
              <a:t>Binocular disparity is considered the dominant depth cue for most people.</a:t>
            </a:r>
          </a:p>
          <a:p>
            <a:pPr lvl="1"/>
            <a:r>
              <a:rPr lang="en-US" dirty="0"/>
              <a:t>Other cues, if presented incorrectly can have a negative impact on the stereo effect</a:t>
            </a:r>
          </a:p>
          <a:p>
            <a:pPr lvl="2"/>
            <a:r>
              <a:rPr lang="en-US" dirty="0"/>
              <a:t>One cue can become dominant, may not be the correct one</a:t>
            </a:r>
          </a:p>
          <a:p>
            <a:pPr lvl="2"/>
            <a:r>
              <a:rPr lang="en-US" dirty="0"/>
              <a:t>Depth perception can become exaggerated or reduced, can be uncomfortable to watch</a:t>
            </a:r>
          </a:p>
          <a:p>
            <a:pPr lvl="2"/>
            <a:r>
              <a:rPr lang="en-US" dirty="0"/>
              <a:t>Or the stereo pairs will not be fused at all, viewer will see two separate images.</a:t>
            </a:r>
          </a:p>
        </p:txBody>
      </p:sp>
      <p:sp>
        <p:nvSpPr>
          <p:cNvPr id="24" name="Content Placeholder 23">
            <a:extLst>
              <a:ext uri="{FF2B5EF4-FFF2-40B4-BE49-F238E27FC236}">
                <a16:creationId xmlns:a16="http://schemas.microsoft.com/office/drawing/2014/main" id="{D5ECAB6F-2DFE-F546-BF13-E58AD3E4340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48985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5045ED5-6590-6444-A068-690451551A04}"/>
              </a:ext>
            </a:extLst>
          </p:cNvPr>
          <p:cNvSpPr>
            <a:spLocks noGrp="1"/>
          </p:cNvSpPr>
          <p:nvPr>
            <p:ph sz="half" idx="1"/>
          </p:nvPr>
        </p:nvSpPr>
        <p:spPr>
          <a:xfrm>
            <a:off x="914400" y="304800"/>
            <a:ext cx="10363200" cy="6231731"/>
          </a:xfrm>
        </p:spPr>
        <p:txBody>
          <a:bodyPr>
            <a:normAutofit fontScale="70000" lnSpcReduction="20000"/>
          </a:bodyPr>
          <a:lstStyle/>
          <a:p>
            <a:r>
              <a:rPr lang="en-US" dirty="0"/>
              <a:t>Convergence-Accommodation Conflict</a:t>
            </a:r>
          </a:p>
          <a:p>
            <a:endParaRPr lang="en-US" dirty="0"/>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Looking at real objects, convergence and focal distance match</a:t>
            </a:r>
          </a:p>
          <a:p>
            <a:pPr lvl="1"/>
            <a:r>
              <a:rPr lang="en-US" dirty="0"/>
              <a:t>In VR, convergence and accommodation can miss-match</a:t>
            </a:r>
          </a:p>
          <a:p>
            <a:pPr lvl="2"/>
            <a:r>
              <a:rPr lang="en-US" dirty="0"/>
              <a:t>Focusing on HMD screen, but accommodating for virtual object behind screen</a:t>
            </a:r>
          </a:p>
        </p:txBody>
      </p:sp>
      <p:sp>
        <p:nvSpPr>
          <p:cNvPr id="8" name="Content Placeholder 7">
            <a:extLst>
              <a:ext uri="{FF2B5EF4-FFF2-40B4-BE49-F238E27FC236}">
                <a16:creationId xmlns:a16="http://schemas.microsoft.com/office/drawing/2014/main" id="{50845255-80CA-424B-8DFB-0A32373F4548}"/>
              </a:ext>
            </a:extLst>
          </p:cNvPr>
          <p:cNvSpPr>
            <a:spLocks noGrp="1"/>
          </p:cNvSpPr>
          <p:nvPr>
            <p:ph sz="half" idx="10"/>
          </p:nvPr>
        </p:nvSpPr>
        <p:spPr/>
        <p:txBody>
          <a:bodyPr/>
          <a:lstStyle/>
          <a:p>
            <a:endParaRPr lang="en-US"/>
          </a:p>
        </p:txBody>
      </p:sp>
      <p:sp>
        <p:nvSpPr>
          <p:cNvPr id="4" name="object 4"/>
          <p:cNvSpPr/>
          <p:nvPr/>
        </p:nvSpPr>
        <p:spPr>
          <a:xfrm>
            <a:off x="2081482" y="1143000"/>
            <a:ext cx="8044628" cy="3702365"/>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4136578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55574E2-DC60-334A-A42E-35877A4B2531}"/>
              </a:ext>
            </a:extLst>
          </p:cNvPr>
          <p:cNvSpPr>
            <a:spLocks noGrp="1"/>
          </p:cNvSpPr>
          <p:nvPr>
            <p:ph sz="half" idx="1"/>
          </p:nvPr>
        </p:nvSpPr>
        <p:spPr>
          <a:xfrm>
            <a:off x="914400" y="827733"/>
            <a:ext cx="7086600" cy="5202536"/>
          </a:xfrm>
        </p:spPr>
        <p:txBody>
          <a:bodyPr>
            <a:normAutofit fontScale="85000" lnSpcReduction="20000"/>
          </a:bodyPr>
          <a:lstStyle/>
          <a:p>
            <a:r>
              <a:rPr lang="en-US" dirty="0"/>
              <a:t>Problems</a:t>
            </a:r>
          </a:p>
          <a:p>
            <a:pPr lvl="1"/>
            <a:r>
              <a:rPr lang="en-US" dirty="0"/>
              <a:t>Three categories for simulator sickness.</a:t>
            </a:r>
          </a:p>
          <a:p>
            <a:pPr lvl="2"/>
            <a:r>
              <a:rPr lang="en-US" dirty="0"/>
              <a:t>Proposed by Jason Herald</a:t>
            </a:r>
          </a:p>
          <a:p>
            <a:pPr lvl="1"/>
            <a:r>
              <a:rPr lang="en-US" dirty="0"/>
              <a:t>System factors</a:t>
            </a:r>
          </a:p>
          <a:p>
            <a:pPr lvl="2"/>
            <a:r>
              <a:rPr lang="en-US" dirty="0"/>
              <a:t>Latency, resolution, </a:t>
            </a:r>
            <a:r>
              <a:rPr lang="en-US" dirty="0" err="1"/>
              <a:t>etc</a:t>
            </a:r>
            <a:endParaRPr lang="en-US" dirty="0"/>
          </a:p>
          <a:p>
            <a:pPr lvl="1"/>
            <a:r>
              <a:rPr lang="en-US" dirty="0"/>
              <a:t>Application Design Factors</a:t>
            </a:r>
          </a:p>
          <a:p>
            <a:pPr lvl="2"/>
            <a:r>
              <a:rPr lang="en-US" dirty="0"/>
              <a:t>Depth issues, overlapping, large movements</a:t>
            </a:r>
          </a:p>
          <a:p>
            <a:pPr lvl="1"/>
            <a:r>
              <a:rPr lang="en-US" dirty="0"/>
              <a:t>Individual User factors</a:t>
            </a:r>
          </a:p>
          <a:p>
            <a:pPr lvl="2"/>
            <a:r>
              <a:rPr lang="en-US" dirty="0"/>
              <a:t>Gender (next slide)</a:t>
            </a:r>
          </a:p>
          <a:p>
            <a:pPr lvl="2"/>
            <a:r>
              <a:rPr lang="en-US" dirty="0"/>
              <a:t>Visual impairments, biological differences (e.g., eye distance), training effects, etc.</a:t>
            </a:r>
          </a:p>
        </p:txBody>
      </p:sp>
      <p:sp>
        <p:nvSpPr>
          <p:cNvPr id="2" name="Content Placeholder 1">
            <a:extLst>
              <a:ext uri="{FF2B5EF4-FFF2-40B4-BE49-F238E27FC236}">
                <a16:creationId xmlns:a16="http://schemas.microsoft.com/office/drawing/2014/main" id="{3E5CC878-E34E-0648-B0B2-5BF748398E3F}"/>
              </a:ext>
            </a:extLst>
          </p:cNvPr>
          <p:cNvSpPr>
            <a:spLocks noGrp="1"/>
          </p:cNvSpPr>
          <p:nvPr>
            <p:ph sz="half" idx="10"/>
          </p:nvPr>
        </p:nvSpPr>
        <p:spPr/>
        <p:txBody>
          <a:bodyPr/>
          <a:lstStyle/>
          <a:p>
            <a:endParaRPr lang="en-US"/>
          </a:p>
        </p:txBody>
      </p:sp>
      <p:sp>
        <p:nvSpPr>
          <p:cNvPr id="15" name="object 15"/>
          <p:cNvSpPr>
            <a:spLocks noChangeAspect="1"/>
          </p:cNvSpPr>
          <p:nvPr/>
        </p:nvSpPr>
        <p:spPr>
          <a:xfrm>
            <a:off x="7988300" y="1312068"/>
            <a:ext cx="4572000" cy="447611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08607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D329782-EFAF-A84C-A6AA-75CA11C799DA}"/>
              </a:ext>
            </a:extLst>
          </p:cNvPr>
          <p:cNvSpPr>
            <a:spLocks noGrp="1"/>
          </p:cNvSpPr>
          <p:nvPr>
            <p:ph sz="half" idx="1"/>
          </p:nvPr>
        </p:nvSpPr>
        <p:spPr/>
        <p:txBody>
          <a:bodyPr>
            <a:normAutofit lnSpcReduction="10000"/>
          </a:bodyPr>
          <a:lstStyle/>
          <a:p>
            <a:r>
              <a:rPr lang="en-US" dirty="0"/>
              <a:t>Is there a Gender bias in VR?</a:t>
            </a:r>
          </a:p>
          <a:p>
            <a:pPr lvl="1"/>
            <a:r>
              <a:rPr lang="en-US" dirty="0"/>
              <a:t>Apparently, females use different depth queues than males—biological differences or not?</a:t>
            </a:r>
          </a:p>
          <a:p>
            <a:pPr lvl="2"/>
            <a:r>
              <a:rPr lang="en-US" dirty="0">
                <a:hlinkClick r:id="rId2"/>
              </a:rPr>
              <a:t>http://qz.com/192874/is-the-oculus-rift-designed-to-be-sexist/</a:t>
            </a:r>
            <a:endParaRPr lang="en-US" dirty="0"/>
          </a:p>
          <a:p>
            <a:pPr lvl="2"/>
            <a:r>
              <a:rPr lang="en-US" dirty="0"/>
              <a:t>Summary: women appear to use lighting and shadow more strongly than men</a:t>
            </a:r>
          </a:p>
          <a:p>
            <a:pPr lvl="2"/>
            <a:r>
              <a:rPr lang="en-US" dirty="0"/>
              <a:t>Requires more research</a:t>
            </a:r>
          </a:p>
          <a:p>
            <a:pPr lvl="1"/>
            <a:r>
              <a:rPr lang="en-US" dirty="0"/>
              <a:t>In </a:t>
            </a:r>
            <a:r>
              <a:rPr lang="en-US" dirty="0" err="1"/>
              <a:t>Stanney</a:t>
            </a:r>
            <a:r>
              <a:rPr lang="en-US" dirty="0"/>
              <a:t> et al. 2014, females are as much as three times more susceptible to VR sickness than males in some cases.</a:t>
            </a:r>
          </a:p>
        </p:txBody>
      </p:sp>
      <p:sp>
        <p:nvSpPr>
          <p:cNvPr id="4" name="Content Placeholder 3">
            <a:extLst>
              <a:ext uri="{FF2B5EF4-FFF2-40B4-BE49-F238E27FC236}">
                <a16:creationId xmlns:a16="http://schemas.microsoft.com/office/drawing/2014/main" id="{A424EE37-D631-C344-9C44-42B50FE7E40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201719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a:extLst>
              <a:ext uri="{FF2B5EF4-FFF2-40B4-BE49-F238E27FC236}">
                <a16:creationId xmlns:a16="http://schemas.microsoft.com/office/drawing/2014/main" id="{D1AF3B3A-E2AE-0B4D-AB97-C87646D90F27}"/>
              </a:ext>
            </a:extLst>
          </p:cNvPr>
          <p:cNvSpPr>
            <a:spLocks noGrp="1" noChangeArrowheads="1"/>
          </p:cNvSpPr>
          <p:nvPr>
            <p:ph sz="half" idx="1"/>
          </p:nvPr>
        </p:nvSpPr>
        <p:spPr/>
        <p:txBody>
          <a:bodyPr>
            <a:normAutofit fontScale="92500" lnSpcReduction="20000"/>
          </a:bodyPr>
          <a:lstStyle/>
          <a:p>
            <a:r>
              <a:rPr lang="en-US" altLang="en-US" dirty="0"/>
              <a:t>Generating Computer Images</a:t>
            </a:r>
          </a:p>
          <a:p>
            <a:pPr lvl="1"/>
            <a:r>
              <a:rPr lang="en-US" altLang="en-US" dirty="0"/>
              <a:t>Specify the location/parameters </a:t>
            </a:r>
            <a:br>
              <a:rPr lang="en-US" altLang="en-US" dirty="0"/>
            </a:br>
            <a:r>
              <a:rPr lang="en-US" altLang="en-US" dirty="0"/>
              <a:t>of camera (this slide deck)</a:t>
            </a:r>
          </a:p>
          <a:p>
            <a:pPr lvl="2"/>
            <a:r>
              <a:rPr lang="en-US" altLang="en-US" dirty="0"/>
              <a:t>derivation of projections and </a:t>
            </a:r>
            <a:br>
              <a:rPr lang="en-US" altLang="en-US" dirty="0"/>
            </a:br>
            <a:r>
              <a:rPr lang="en-US" altLang="en-US" dirty="0"/>
              <a:t>transformations</a:t>
            </a:r>
          </a:p>
          <a:p>
            <a:pPr lvl="1"/>
            <a:r>
              <a:rPr lang="en-US" altLang="en-US" dirty="0"/>
              <a:t>Specify the geometry (next slide </a:t>
            </a:r>
            <a:br>
              <a:rPr lang="en-US" altLang="en-US" dirty="0"/>
            </a:br>
            <a:r>
              <a:rPr lang="en-US" altLang="en-US" dirty="0"/>
              <a:t>deck)</a:t>
            </a:r>
          </a:p>
          <a:p>
            <a:pPr lvl="1"/>
            <a:r>
              <a:rPr lang="en-US" altLang="en-US" dirty="0"/>
              <a:t>Specify the lights (2 slide decks </a:t>
            </a:r>
            <a:br>
              <a:rPr lang="en-US" altLang="en-US" dirty="0"/>
            </a:br>
            <a:r>
              <a:rPr lang="en-US" altLang="en-US" dirty="0"/>
              <a:t>from now)</a:t>
            </a:r>
          </a:p>
          <a:p>
            <a:pPr lvl="1"/>
            <a:r>
              <a:rPr lang="en-US" altLang="en-US" dirty="0"/>
              <a:t>We’re going to talk about this in the context of generic OpenGL. Other platforms (e.g. DirectX) treat things similarly.</a:t>
            </a:r>
          </a:p>
        </p:txBody>
      </p:sp>
      <p:sp>
        <p:nvSpPr>
          <p:cNvPr id="3" name="Content Placeholder 2">
            <a:extLst>
              <a:ext uri="{FF2B5EF4-FFF2-40B4-BE49-F238E27FC236}">
                <a16:creationId xmlns:a16="http://schemas.microsoft.com/office/drawing/2014/main" id="{E04FC480-8610-9942-95F0-F761BF545257}"/>
              </a:ext>
            </a:extLst>
          </p:cNvPr>
          <p:cNvSpPr>
            <a:spLocks noGrp="1"/>
          </p:cNvSpPr>
          <p:nvPr>
            <p:ph sz="half" idx="10"/>
          </p:nvPr>
        </p:nvSpPr>
        <p:spPr/>
        <p:txBody>
          <a:bodyPr/>
          <a:lstStyle/>
          <a:p>
            <a:endParaRPr lang="en-US" dirty="0"/>
          </a:p>
        </p:txBody>
      </p:sp>
      <p:pic>
        <p:nvPicPr>
          <p:cNvPr id="6" name="Picture 4">
            <a:extLst>
              <a:ext uri="{FF2B5EF4-FFF2-40B4-BE49-F238E27FC236}">
                <a16:creationId xmlns:a16="http://schemas.microsoft.com/office/drawing/2014/main" id="{8A8C3B15-B532-7F4E-952B-9BDC1F8F0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08" t="9111" r="47038" b="54144"/>
          <a:stretch>
            <a:fillRect/>
          </a:stretch>
        </p:blipFill>
        <p:spPr>
          <a:xfrm>
            <a:off x="6400801" y="1523999"/>
            <a:ext cx="5562600" cy="3476981"/>
          </a:xfrm>
          <a:prstGeom prst="rect">
            <a:avLst/>
          </a:prstGeom>
        </p:spPr>
      </p:pic>
    </p:spTree>
    <p:extLst>
      <p:ext uri="{BB962C8B-B14F-4D97-AF65-F5344CB8AC3E}">
        <p14:creationId xmlns:p14="http://schemas.microsoft.com/office/powerpoint/2010/main" val="3467369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a:extLst>
              <a:ext uri="{FF2B5EF4-FFF2-40B4-BE49-F238E27FC236}">
                <a16:creationId xmlns:a16="http://schemas.microsoft.com/office/drawing/2014/main" id="{4C6DB606-648F-A841-B191-01750A3494F1}"/>
              </a:ext>
            </a:extLst>
          </p:cNvPr>
          <p:cNvSpPr>
            <a:spLocks noGrp="1" noChangeArrowheads="1"/>
          </p:cNvSpPr>
          <p:nvPr>
            <p:ph sz="half" idx="1"/>
          </p:nvPr>
        </p:nvSpPr>
        <p:spPr/>
        <p:txBody>
          <a:bodyPr/>
          <a:lstStyle/>
          <a:p>
            <a:r>
              <a:rPr lang="en-US" altLang="en-US" dirty="0"/>
              <a:t>OpenGL</a:t>
            </a:r>
          </a:p>
          <a:p>
            <a:pPr lvl="1"/>
            <a:r>
              <a:rPr lang="en-US" altLang="en-US" dirty="0"/>
              <a:t>OpenGL is a graphics API, nothing more than a set of functions you call from your program</a:t>
            </a:r>
          </a:p>
          <a:p>
            <a:pPr lvl="2"/>
            <a:r>
              <a:rPr lang="en-US" altLang="en-US" dirty="0"/>
              <a:t>Most functions map directly to GPU hardware functionality</a:t>
            </a:r>
          </a:p>
          <a:p>
            <a:pPr lvl="1"/>
            <a:r>
              <a:rPr lang="en-US" altLang="en-US" dirty="0"/>
              <a:t>Hides the details of the display adapter, operating system, etc.</a:t>
            </a:r>
          </a:p>
          <a:p>
            <a:pPr lvl="1"/>
            <a:r>
              <a:rPr lang="en-US" altLang="en-US" dirty="0"/>
              <a:t>Has grown to become a powerful/flexible general purpose compute platform</a:t>
            </a:r>
          </a:p>
        </p:txBody>
      </p:sp>
      <p:sp>
        <p:nvSpPr>
          <p:cNvPr id="4" name="Content Placeholder 3">
            <a:extLst>
              <a:ext uri="{FF2B5EF4-FFF2-40B4-BE49-F238E27FC236}">
                <a16:creationId xmlns:a16="http://schemas.microsoft.com/office/drawing/2014/main" id="{9B391CB9-1ACA-7F43-87E0-FC084CFB6697}"/>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01912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41010E-350C-E44A-AF0F-B398AACB32CF}"/>
              </a:ext>
            </a:extLst>
          </p:cNvPr>
          <p:cNvSpPr>
            <a:spLocks noGrp="1"/>
          </p:cNvSpPr>
          <p:nvPr>
            <p:ph sz="half" idx="1"/>
          </p:nvPr>
        </p:nvSpPr>
        <p:spPr/>
        <p:txBody>
          <a:bodyPr>
            <a:normAutofit/>
          </a:bodyPr>
          <a:lstStyle/>
          <a:p>
            <a:r>
              <a:rPr lang="en-US" altLang="en-US" dirty="0"/>
              <a:t>The Camera Analogy</a:t>
            </a:r>
            <a:endParaRPr lang="en-US" dirty="0"/>
          </a:p>
        </p:txBody>
      </p:sp>
      <p:sp>
        <p:nvSpPr>
          <p:cNvPr id="2" name="Content Placeholder 1">
            <a:extLst>
              <a:ext uri="{FF2B5EF4-FFF2-40B4-BE49-F238E27FC236}">
                <a16:creationId xmlns:a16="http://schemas.microsoft.com/office/drawing/2014/main" id="{604138B7-54F0-C146-AE2A-9072B62E0390}"/>
              </a:ext>
            </a:extLst>
          </p:cNvPr>
          <p:cNvSpPr>
            <a:spLocks noGrp="1"/>
          </p:cNvSpPr>
          <p:nvPr>
            <p:ph sz="half" idx="10"/>
          </p:nvPr>
        </p:nvSpPr>
        <p:spPr/>
        <p:txBody>
          <a:bodyPr/>
          <a:lstStyle/>
          <a:p>
            <a:endParaRPr lang="en-US"/>
          </a:p>
        </p:txBody>
      </p:sp>
      <p:pic>
        <p:nvPicPr>
          <p:cNvPr id="7" name="Picture 3">
            <a:extLst>
              <a:ext uri="{FF2B5EF4-FFF2-40B4-BE49-F238E27FC236}">
                <a16:creationId xmlns:a16="http://schemas.microsoft.com/office/drawing/2014/main" id="{AF3D271B-9346-3942-B18E-799E8049C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82387" y="1047504"/>
            <a:ext cx="4827226" cy="5810496"/>
          </a:xfrm>
          <a:prstGeom prst="rect">
            <a:avLst/>
          </a:prstGeom>
        </p:spPr>
      </p:pic>
    </p:spTree>
    <p:extLst>
      <p:ext uri="{BB962C8B-B14F-4D97-AF65-F5344CB8AC3E}">
        <p14:creationId xmlns:p14="http://schemas.microsoft.com/office/powerpoint/2010/main" val="212253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16C27C-8430-DB47-927A-E9B990469ED2}"/>
              </a:ext>
            </a:extLst>
          </p:cNvPr>
          <p:cNvSpPr>
            <a:spLocks noGrp="1"/>
          </p:cNvSpPr>
          <p:nvPr>
            <p:ph sz="half" idx="1"/>
          </p:nvPr>
        </p:nvSpPr>
        <p:spPr>
          <a:xfrm>
            <a:off x="914400" y="304800"/>
            <a:ext cx="10363200" cy="6231731"/>
          </a:xfrm>
        </p:spPr>
        <p:txBody>
          <a:bodyPr>
            <a:normAutofit lnSpcReduction="10000"/>
          </a:bodyPr>
          <a:lstStyle/>
          <a:p>
            <a:r>
              <a:rPr lang="en-US" dirty="0"/>
              <a:t>Basic Vertex Pipeline</a:t>
            </a:r>
          </a:p>
          <a:p>
            <a:endParaRPr lang="en-US" dirty="0"/>
          </a:p>
          <a:p>
            <a:endParaRPr lang="en-US" dirty="0"/>
          </a:p>
          <a:p>
            <a:endParaRPr lang="en-US" dirty="0"/>
          </a:p>
          <a:p>
            <a:endParaRPr lang="en-US" dirty="0"/>
          </a:p>
          <a:p>
            <a:endParaRPr lang="en-US" dirty="0"/>
          </a:p>
          <a:p>
            <a:endParaRPr lang="en-US" dirty="0"/>
          </a:p>
          <a:p>
            <a:endParaRPr lang="en-US" dirty="0"/>
          </a:p>
          <a:p>
            <a:pPr lvl="1" algn="ctr"/>
            <a:r>
              <a:rPr lang="en-US" dirty="0"/>
              <a:t>Entire pipeline handled by a series of 4x4 matrix multiplications*</a:t>
            </a:r>
          </a:p>
        </p:txBody>
      </p:sp>
      <p:sp>
        <p:nvSpPr>
          <p:cNvPr id="2" name="Content Placeholder 1">
            <a:extLst>
              <a:ext uri="{FF2B5EF4-FFF2-40B4-BE49-F238E27FC236}">
                <a16:creationId xmlns:a16="http://schemas.microsoft.com/office/drawing/2014/main" id="{9E4E884A-95D0-F841-B4DA-838C33A5A6F8}"/>
              </a:ext>
            </a:extLst>
          </p:cNvPr>
          <p:cNvSpPr>
            <a:spLocks noGrp="1"/>
          </p:cNvSpPr>
          <p:nvPr>
            <p:ph sz="half" idx="10"/>
          </p:nvPr>
        </p:nvSpPr>
        <p:spPr/>
        <p:txBody>
          <a:bodyPr/>
          <a:lstStyle/>
          <a:p>
            <a:endParaRPr lang="en-US"/>
          </a:p>
        </p:txBody>
      </p:sp>
      <p:pic>
        <p:nvPicPr>
          <p:cNvPr id="8" name="Picture 4">
            <a:extLst>
              <a:ext uri="{FF2B5EF4-FFF2-40B4-BE49-F238E27FC236}">
                <a16:creationId xmlns:a16="http://schemas.microsoft.com/office/drawing/2014/main" id="{D3CA01EA-C5A5-C94B-8903-8A7ED6857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1" r="1935"/>
          <a:stretch/>
        </p:blipFill>
        <p:spPr>
          <a:xfrm>
            <a:off x="381000" y="1143000"/>
            <a:ext cx="11637818" cy="4267200"/>
          </a:xfrm>
          <a:prstGeom prst="rect">
            <a:avLst/>
          </a:prstGeom>
        </p:spPr>
      </p:pic>
    </p:spTree>
    <p:extLst>
      <p:ext uri="{BB962C8B-B14F-4D97-AF65-F5344CB8AC3E}">
        <p14:creationId xmlns:p14="http://schemas.microsoft.com/office/powerpoint/2010/main" val="1243388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a:extLst>
              <a:ext uri="{FF2B5EF4-FFF2-40B4-BE49-F238E27FC236}">
                <a16:creationId xmlns:a16="http://schemas.microsoft.com/office/drawing/2014/main" id="{181ED2F0-993B-7D43-BA35-528EDC80C39A}"/>
              </a:ext>
            </a:extLst>
          </p:cNvPr>
          <p:cNvSpPr>
            <a:spLocks noGrp="1" noChangeArrowheads="1"/>
          </p:cNvSpPr>
          <p:nvPr>
            <p:ph sz="half" idx="1"/>
          </p:nvPr>
        </p:nvSpPr>
        <p:spPr>
          <a:xfrm>
            <a:off x="914400" y="457200"/>
            <a:ext cx="10363200" cy="6079331"/>
          </a:xfrm>
        </p:spPr>
        <p:txBody>
          <a:bodyPr>
            <a:normAutofit lnSpcReduction="10000"/>
          </a:bodyPr>
          <a:lstStyle/>
          <a:p>
            <a:r>
              <a:rPr lang="en-US" altLang="en-US" dirty="0"/>
              <a:t>OpenGL: Camera</a:t>
            </a:r>
          </a:p>
          <a:p>
            <a:pPr lvl="1"/>
            <a:r>
              <a:rPr lang="en-US" altLang="en-US" dirty="0"/>
              <a:t>Three things to specify:</a:t>
            </a:r>
          </a:p>
          <a:p>
            <a:pPr lvl="2"/>
            <a:r>
              <a:rPr lang="en-US" altLang="en-US" dirty="0"/>
              <a:t>Projection properties of the camera (Projection)</a:t>
            </a:r>
          </a:p>
          <a:p>
            <a:pPr lvl="3"/>
            <a:r>
              <a:rPr lang="en-US" altLang="en-US" dirty="0"/>
              <a:t>Depth of field?</a:t>
            </a:r>
          </a:p>
          <a:p>
            <a:pPr lvl="3"/>
            <a:r>
              <a:rPr lang="en-US" altLang="en-US" dirty="0"/>
              <a:t>Field of view in the x and y directions?</a:t>
            </a:r>
          </a:p>
          <a:p>
            <a:pPr lvl="2"/>
            <a:r>
              <a:rPr lang="en-US" altLang="en-US" dirty="0"/>
              <a:t>Physical location of camera in the scene (</a:t>
            </a:r>
            <a:r>
              <a:rPr lang="en-US" altLang="en-US" dirty="0" err="1"/>
              <a:t>ModelView</a:t>
            </a:r>
            <a:r>
              <a:rPr lang="en-US" altLang="en-US" dirty="0"/>
              <a:t>) </a:t>
            </a:r>
          </a:p>
          <a:p>
            <a:pPr lvl="3"/>
            <a:r>
              <a:rPr lang="en-US" altLang="en-US" dirty="0"/>
              <a:t>Where is the camera?</a:t>
            </a:r>
          </a:p>
          <a:p>
            <a:pPr lvl="3"/>
            <a:r>
              <a:rPr lang="en-US" altLang="en-US" dirty="0"/>
              <a:t>Which direction is it pointing?</a:t>
            </a:r>
          </a:p>
          <a:p>
            <a:pPr lvl="3"/>
            <a:r>
              <a:rPr lang="en-US" altLang="en-US" dirty="0"/>
              <a:t>What is the orientation of the camera?</a:t>
            </a:r>
          </a:p>
          <a:p>
            <a:pPr lvl="2"/>
            <a:r>
              <a:rPr lang="en-US" altLang="en-US" dirty="0"/>
              <a:t>Physical location of objects in the scene (</a:t>
            </a:r>
            <a:r>
              <a:rPr lang="en-US" altLang="en-US" dirty="0" err="1"/>
              <a:t>ModelView</a:t>
            </a:r>
            <a:r>
              <a:rPr lang="en-US" altLang="en-US" dirty="0"/>
              <a:t>)</a:t>
            </a:r>
          </a:p>
          <a:p>
            <a:pPr lvl="3"/>
            <a:r>
              <a:rPr lang="en-US" altLang="en-US" dirty="0"/>
              <a:t>Where are objects?</a:t>
            </a:r>
          </a:p>
          <a:p>
            <a:pPr lvl="3"/>
            <a:r>
              <a:rPr lang="en-US" altLang="en-US" dirty="0"/>
              <a:t>What orientation do they have?</a:t>
            </a:r>
          </a:p>
        </p:txBody>
      </p:sp>
      <p:sp>
        <p:nvSpPr>
          <p:cNvPr id="4" name="Content Placeholder 3">
            <a:extLst>
              <a:ext uri="{FF2B5EF4-FFF2-40B4-BE49-F238E27FC236}">
                <a16:creationId xmlns:a16="http://schemas.microsoft.com/office/drawing/2014/main" id="{770A66F2-D3E7-D547-BA5B-4B056E98239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106155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79033017-AAA5-A746-99A4-FFCDA6882863}"/>
              </a:ext>
            </a:extLst>
          </p:cNvPr>
          <p:cNvSpPr>
            <a:spLocks noGrp="1" noChangeArrowheads="1"/>
          </p:cNvSpPr>
          <p:nvPr>
            <p:ph sz="half" idx="1"/>
          </p:nvPr>
        </p:nvSpPr>
        <p:spPr>
          <a:xfrm>
            <a:off x="914400" y="827733"/>
            <a:ext cx="7086600" cy="5202536"/>
          </a:xfrm>
        </p:spPr>
        <p:txBody>
          <a:bodyPr>
            <a:normAutofit/>
          </a:bodyPr>
          <a:lstStyle/>
          <a:p>
            <a:r>
              <a:rPr lang="en-US" altLang="en-US" dirty="0"/>
              <a:t>The OpenGL Camera</a:t>
            </a:r>
          </a:p>
          <a:p>
            <a:pPr lvl="1"/>
            <a:r>
              <a:rPr lang="en-US" altLang="en-US" dirty="0"/>
              <a:t>Initially the object and camera frames are the same:</a:t>
            </a:r>
          </a:p>
          <a:p>
            <a:pPr lvl="2"/>
            <a:r>
              <a:rPr lang="en-US" altLang="en-US" dirty="0"/>
              <a:t>Default model-view matrix is identity</a:t>
            </a:r>
          </a:p>
          <a:p>
            <a:pPr lvl="2"/>
            <a:r>
              <a:rPr lang="en-US" altLang="en-US" dirty="0"/>
              <a:t>Default projection matrix is identity</a:t>
            </a:r>
          </a:p>
          <a:p>
            <a:pPr lvl="1"/>
            <a:r>
              <a:rPr lang="en-US" altLang="en-US" dirty="0"/>
              <a:t>The camera is located at origin and points in the negative z direction</a:t>
            </a:r>
          </a:p>
        </p:txBody>
      </p:sp>
      <p:sp>
        <p:nvSpPr>
          <p:cNvPr id="5" name="Content Placeholder 4">
            <a:extLst>
              <a:ext uri="{FF2B5EF4-FFF2-40B4-BE49-F238E27FC236}">
                <a16:creationId xmlns:a16="http://schemas.microsoft.com/office/drawing/2014/main" id="{EBCCF467-22B3-EA4D-864A-821B9F41F5FB}"/>
              </a:ext>
            </a:extLst>
          </p:cNvPr>
          <p:cNvSpPr>
            <a:spLocks noGrp="1"/>
          </p:cNvSpPr>
          <p:nvPr>
            <p:ph sz="half" idx="10"/>
          </p:nvPr>
        </p:nvSpPr>
        <p:spPr/>
        <p:txBody>
          <a:bodyPr/>
          <a:lstStyle/>
          <a:p>
            <a:endParaRPr lang="en-US"/>
          </a:p>
        </p:txBody>
      </p:sp>
      <p:pic>
        <p:nvPicPr>
          <p:cNvPr id="7" name="Picture 5">
            <a:extLst>
              <a:ext uri="{FF2B5EF4-FFF2-40B4-BE49-F238E27FC236}">
                <a16:creationId xmlns:a16="http://schemas.microsoft.com/office/drawing/2014/main" id="{92FBB0BA-3D13-CD43-A00B-E397658A2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16887" y="0"/>
            <a:ext cx="4075113" cy="2679700"/>
          </a:xfrm>
          <a:prstGeom prst="rect">
            <a:avLst/>
          </a:prstGeom>
          <a:noFill/>
          <a:ln/>
        </p:spPr>
      </p:pic>
    </p:spTree>
    <p:extLst>
      <p:ext uri="{BB962C8B-B14F-4D97-AF65-F5344CB8AC3E}">
        <p14:creationId xmlns:p14="http://schemas.microsoft.com/office/powerpoint/2010/main" val="378627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9766" y="519771"/>
            <a:ext cx="5181064" cy="619563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653716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45">
            <a:extLst>
              <a:ext uri="{FF2B5EF4-FFF2-40B4-BE49-F238E27FC236}">
                <a16:creationId xmlns:a16="http://schemas.microsoft.com/office/drawing/2014/main" id="{5138BB61-F285-F442-A1CF-97C5E8DD4E22}"/>
              </a:ext>
            </a:extLst>
          </p:cNvPr>
          <p:cNvSpPr>
            <a:spLocks noGrp="1"/>
          </p:cNvSpPr>
          <p:nvPr>
            <p:ph sz="half" idx="1"/>
          </p:nvPr>
        </p:nvSpPr>
        <p:spPr/>
        <p:txBody>
          <a:bodyPr/>
          <a:lstStyle/>
          <a:p>
            <a:r>
              <a:rPr lang="en-US" spc="-220" dirty="0"/>
              <a:t>Standard </a:t>
            </a:r>
            <a:r>
              <a:rPr lang="en-US" spc="-350" dirty="0"/>
              <a:t>3D </a:t>
            </a:r>
            <a:r>
              <a:rPr lang="en-US" spc="-220" dirty="0"/>
              <a:t>graphics Projection</a:t>
            </a:r>
            <a:endParaRPr lang="en-US" spc="-135" dirty="0"/>
          </a:p>
        </p:txBody>
      </p:sp>
      <p:sp>
        <p:nvSpPr>
          <p:cNvPr id="48" name="Content Placeholder 47">
            <a:extLst>
              <a:ext uri="{FF2B5EF4-FFF2-40B4-BE49-F238E27FC236}">
                <a16:creationId xmlns:a16="http://schemas.microsoft.com/office/drawing/2014/main" id="{F9E72247-6A53-FC43-857A-28D372EC4DE9}"/>
              </a:ext>
            </a:extLst>
          </p:cNvPr>
          <p:cNvSpPr>
            <a:spLocks noGrp="1"/>
          </p:cNvSpPr>
          <p:nvPr>
            <p:ph sz="half" idx="10"/>
          </p:nvPr>
        </p:nvSpPr>
        <p:spPr/>
        <p:txBody>
          <a:bodyPr/>
          <a:lstStyle/>
          <a:p>
            <a:endParaRPr lang="en-US"/>
          </a:p>
        </p:txBody>
      </p:sp>
      <p:grpSp>
        <p:nvGrpSpPr>
          <p:cNvPr id="50" name="Group 49">
            <a:extLst>
              <a:ext uri="{FF2B5EF4-FFF2-40B4-BE49-F238E27FC236}">
                <a16:creationId xmlns:a16="http://schemas.microsoft.com/office/drawing/2014/main" id="{3A3B3BBB-64E2-FE46-BBFA-83EFDEF2A423}"/>
              </a:ext>
            </a:extLst>
          </p:cNvPr>
          <p:cNvGrpSpPr/>
          <p:nvPr/>
        </p:nvGrpSpPr>
        <p:grpSpPr>
          <a:xfrm>
            <a:off x="4246267" y="3715477"/>
            <a:ext cx="6710171" cy="3027047"/>
            <a:chOff x="3943605" y="1095755"/>
            <a:chExt cx="6710171" cy="3027047"/>
          </a:xfrm>
        </p:grpSpPr>
        <p:sp>
          <p:nvSpPr>
            <p:cNvPr id="7" name="object 7"/>
            <p:cNvSpPr/>
            <p:nvPr/>
          </p:nvSpPr>
          <p:spPr>
            <a:xfrm>
              <a:off x="7601712" y="2673095"/>
              <a:ext cx="609599" cy="5334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815071" y="1734311"/>
              <a:ext cx="1112520" cy="82600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737859" y="1409700"/>
              <a:ext cx="3456940" cy="2377440"/>
            </a:xfrm>
            <a:custGeom>
              <a:avLst/>
              <a:gdLst/>
              <a:ahLst/>
              <a:cxnLst/>
              <a:rect l="l" t="t" r="r" b="b"/>
              <a:pathLst>
                <a:path w="3456940" h="2377440">
                  <a:moveTo>
                    <a:pt x="3456432" y="2377440"/>
                  </a:moveTo>
                  <a:lnTo>
                    <a:pt x="0" y="1188720"/>
                  </a:lnTo>
                  <a:lnTo>
                    <a:pt x="3456432" y="0"/>
                  </a:lnTo>
                  <a:lnTo>
                    <a:pt x="3456432" y="2377440"/>
                  </a:lnTo>
                  <a:close/>
                </a:path>
              </a:pathLst>
            </a:custGeom>
            <a:ln w="9144">
              <a:solidFill>
                <a:srgbClr val="000000"/>
              </a:solidFill>
            </a:ln>
          </p:spPr>
          <p:txBody>
            <a:bodyPr wrap="square" lIns="0" tIns="0" rIns="0" bIns="0" rtlCol="0"/>
            <a:lstStyle/>
            <a:p>
              <a:endParaRPr/>
            </a:p>
          </p:txBody>
        </p:sp>
        <p:sp>
          <p:nvSpPr>
            <p:cNvPr id="10" name="object 10"/>
            <p:cNvSpPr/>
            <p:nvPr/>
          </p:nvSpPr>
          <p:spPr>
            <a:xfrm>
              <a:off x="6960108" y="2165605"/>
              <a:ext cx="0" cy="862965"/>
            </a:xfrm>
            <a:custGeom>
              <a:avLst/>
              <a:gdLst/>
              <a:ahLst/>
              <a:cxnLst/>
              <a:rect l="l" t="t" r="r" b="b"/>
              <a:pathLst>
                <a:path h="862964">
                  <a:moveTo>
                    <a:pt x="0" y="0"/>
                  </a:moveTo>
                  <a:lnTo>
                    <a:pt x="0" y="862584"/>
                  </a:lnTo>
                </a:path>
              </a:pathLst>
            </a:custGeom>
            <a:ln w="9144">
              <a:solidFill>
                <a:srgbClr val="000000"/>
              </a:solidFill>
            </a:ln>
          </p:spPr>
          <p:txBody>
            <a:bodyPr wrap="square" lIns="0" tIns="0" rIns="0" bIns="0" rtlCol="0"/>
            <a:lstStyle/>
            <a:p>
              <a:endParaRPr/>
            </a:p>
          </p:txBody>
        </p:sp>
        <p:sp>
          <p:nvSpPr>
            <p:cNvPr id="11" name="object 11"/>
            <p:cNvSpPr/>
            <p:nvPr/>
          </p:nvSpPr>
          <p:spPr>
            <a:xfrm>
              <a:off x="9160764" y="3777997"/>
              <a:ext cx="1005840" cy="344805"/>
            </a:xfrm>
            <a:custGeom>
              <a:avLst/>
              <a:gdLst/>
              <a:ahLst/>
              <a:cxnLst/>
              <a:rect l="l" t="t" r="r" b="b"/>
              <a:pathLst>
                <a:path w="1005840" h="344804">
                  <a:moveTo>
                    <a:pt x="0" y="0"/>
                  </a:moveTo>
                  <a:lnTo>
                    <a:pt x="1005839" y="344423"/>
                  </a:lnTo>
                </a:path>
              </a:pathLst>
            </a:custGeom>
            <a:ln w="9144">
              <a:solidFill>
                <a:srgbClr val="000000"/>
              </a:solidFill>
              <a:prstDash val="sysDash"/>
            </a:ln>
          </p:spPr>
          <p:txBody>
            <a:bodyPr wrap="square" lIns="0" tIns="0" rIns="0" bIns="0" rtlCol="0"/>
            <a:lstStyle/>
            <a:p>
              <a:endParaRPr/>
            </a:p>
          </p:txBody>
        </p:sp>
        <p:sp>
          <p:nvSpPr>
            <p:cNvPr id="12" name="object 12"/>
            <p:cNvSpPr/>
            <p:nvPr/>
          </p:nvSpPr>
          <p:spPr>
            <a:xfrm>
              <a:off x="9169907" y="1095755"/>
              <a:ext cx="914400" cy="320040"/>
            </a:xfrm>
            <a:custGeom>
              <a:avLst/>
              <a:gdLst/>
              <a:ahLst/>
              <a:cxnLst/>
              <a:rect l="l" t="t" r="r" b="b"/>
              <a:pathLst>
                <a:path w="914400" h="320040">
                  <a:moveTo>
                    <a:pt x="0" y="320040"/>
                  </a:moveTo>
                  <a:lnTo>
                    <a:pt x="914400" y="0"/>
                  </a:lnTo>
                </a:path>
              </a:pathLst>
            </a:custGeom>
            <a:ln w="9144">
              <a:solidFill>
                <a:srgbClr val="000000"/>
              </a:solidFill>
              <a:prstDash val="sysDash"/>
            </a:ln>
          </p:spPr>
          <p:txBody>
            <a:bodyPr wrap="square" lIns="0" tIns="0" rIns="0" bIns="0" rtlCol="0"/>
            <a:lstStyle/>
            <a:p>
              <a:endParaRPr/>
            </a:p>
          </p:txBody>
        </p:sp>
        <p:sp>
          <p:nvSpPr>
            <p:cNvPr id="13" name="object 13"/>
            <p:cNvSpPr/>
            <p:nvPr/>
          </p:nvSpPr>
          <p:spPr>
            <a:xfrm>
              <a:off x="5737860" y="2613660"/>
              <a:ext cx="1237615" cy="402590"/>
            </a:xfrm>
            <a:custGeom>
              <a:avLst/>
              <a:gdLst/>
              <a:ahLst/>
              <a:cxnLst/>
              <a:rect l="l" t="t" r="r" b="b"/>
              <a:pathLst>
                <a:path w="1237614" h="402589">
                  <a:moveTo>
                    <a:pt x="1237488" y="402336"/>
                  </a:moveTo>
                  <a:lnTo>
                    <a:pt x="0" y="0"/>
                  </a:lnTo>
                </a:path>
              </a:pathLst>
            </a:custGeom>
            <a:ln w="9144">
              <a:solidFill>
                <a:srgbClr val="FFFFCC"/>
              </a:solidFill>
              <a:prstDash val="sysDash"/>
            </a:ln>
          </p:spPr>
          <p:txBody>
            <a:bodyPr wrap="square" lIns="0" tIns="0" rIns="0" bIns="0" rtlCol="0"/>
            <a:lstStyle/>
            <a:p>
              <a:endParaRPr/>
            </a:p>
          </p:txBody>
        </p:sp>
        <p:sp>
          <p:nvSpPr>
            <p:cNvPr id="14" name="object 14"/>
            <p:cNvSpPr/>
            <p:nvPr/>
          </p:nvSpPr>
          <p:spPr>
            <a:xfrm>
              <a:off x="5737860" y="2180844"/>
              <a:ext cx="1213485" cy="408940"/>
            </a:xfrm>
            <a:custGeom>
              <a:avLst/>
              <a:gdLst/>
              <a:ahLst/>
              <a:cxnLst/>
              <a:rect l="l" t="t" r="r" b="b"/>
              <a:pathLst>
                <a:path w="1213485" h="408939">
                  <a:moveTo>
                    <a:pt x="1213103" y="0"/>
                  </a:moveTo>
                  <a:lnTo>
                    <a:pt x="0" y="408431"/>
                  </a:lnTo>
                </a:path>
              </a:pathLst>
            </a:custGeom>
            <a:ln w="9143">
              <a:solidFill>
                <a:srgbClr val="FFFFCC"/>
              </a:solidFill>
              <a:prstDash val="sysDash"/>
            </a:ln>
          </p:spPr>
          <p:txBody>
            <a:bodyPr wrap="square" lIns="0" tIns="0" rIns="0" bIns="0" rtlCol="0"/>
            <a:lstStyle/>
            <a:p>
              <a:endParaRPr/>
            </a:p>
          </p:txBody>
        </p:sp>
        <p:sp>
          <p:nvSpPr>
            <p:cNvPr id="15" name="object 15"/>
            <p:cNvSpPr/>
            <p:nvPr/>
          </p:nvSpPr>
          <p:spPr>
            <a:xfrm>
              <a:off x="7448803" y="1414144"/>
              <a:ext cx="309880" cy="1080770"/>
            </a:xfrm>
            <a:custGeom>
              <a:avLst/>
              <a:gdLst/>
              <a:ahLst/>
              <a:cxnLst/>
              <a:rect l="l" t="t" r="r" b="b"/>
              <a:pathLst>
                <a:path w="309879" h="1080770">
                  <a:moveTo>
                    <a:pt x="0" y="997203"/>
                  </a:moveTo>
                  <a:lnTo>
                    <a:pt x="17272" y="1080642"/>
                  </a:lnTo>
                  <a:lnTo>
                    <a:pt x="69960" y="1020952"/>
                  </a:lnTo>
                  <a:lnTo>
                    <a:pt x="39750" y="1020952"/>
                  </a:lnTo>
                  <a:lnTo>
                    <a:pt x="27432" y="1017651"/>
                  </a:lnTo>
                  <a:lnTo>
                    <a:pt x="30697" y="1005354"/>
                  </a:lnTo>
                  <a:lnTo>
                    <a:pt x="0" y="997203"/>
                  </a:lnTo>
                  <a:close/>
                </a:path>
                <a:path w="309879" h="1080770">
                  <a:moveTo>
                    <a:pt x="30697" y="1005354"/>
                  </a:moveTo>
                  <a:lnTo>
                    <a:pt x="27432" y="1017651"/>
                  </a:lnTo>
                  <a:lnTo>
                    <a:pt x="39750" y="1020952"/>
                  </a:lnTo>
                  <a:lnTo>
                    <a:pt x="43022" y="1008627"/>
                  </a:lnTo>
                  <a:lnTo>
                    <a:pt x="30697" y="1005354"/>
                  </a:lnTo>
                  <a:close/>
                </a:path>
                <a:path w="309879" h="1080770">
                  <a:moveTo>
                    <a:pt x="43022" y="1008627"/>
                  </a:moveTo>
                  <a:lnTo>
                    <a:pt x="39750" y="1020952"/>
                  </a:lnTo>
                  <a:lnTo>
                    <a:pt x="69960" y="1020952"/>
                  </a:lnTo>
                  <a:lnTo>
                    <a:pt x="73660" y="1016762"/>
                  </a:lnTo>
                  <a:lnTo>
                    <a:pt x="43022" y="1008627"/>
                  </a:lnTo>
                  <a:close/>
                </a:path>
                <a:path w="309879" h="1080770">
                  <a:moveTo>
                    <a:pt x="297688" y="0"/>
                  </a:moveTo>
                  <a:lnTo>
                    <a:pt x="30697" y="1005354"/>
                  </a:lnTo>
                  <a:lnTo>
                    <a:pt x="43022" y="1008627"/>
                  </a:lnTo>
                  <a:lnTo>
                    <a:pt x="309880" y="3301"/>
                  </a:lnTo>
                  <a:lnTo>
                    <a:pt x="297688" y="0"/>
                  </a:lnTo>
                  <a:close/>
                </a:path>
              </a:pathLst>
            </a:custGeom>
            <a:solidFill>
              <a:srgbClr val="000000"/>
            </a:solidFill>
          </p:spPr>
          <p:txBody>
            <a:bodyPr wrap="square" lIns="0" tIns="0" rIns="0" bIns="0" rtlCol="0"/>
            <a:lstStyle/>
            <a:p>
              <a:endParaRPr/>
            </a:p>
          </p:txBody>
        </p:sp>
        <p:sp>
          <p:nvSpPr>
            <p:cNvPr id="16" name="object 16"/>
            <p:cNvSpPr txBox="1"/>
            <p:nvPr/>
          </p:nvSpPr>
          <p:spPr>
            <a:xfrm>
              <a:off x="7113271" y="1153159"/>
              <a:ext cx="141033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View</a:t>
              </a:r>
              <a:r>
                <a:rPr spc="-70" dirty="0">
                  <a:latin typeface="Arial"/>
                  <a:cs typeface="Arial"/>
                </a:rPr>
                <a:t> </a:t>
              </a:r>
              <a:r>
                <a:rPr dirty="0">
                  <a:latin typeface="Arial"/>
                  <a:cs typeface="Arial"/>
                </a:rPr>
                <a:t>frustum.</a:t>
              </a:r>
              <a:endParaRPr>
                <a:latin typeface="Arial"/>
                <a:cs typeface="Arial"/>
              </a:endParaRPr>
            </a:p>
          </p:txBody>
        </p:sp>
        <p:sp>
          <p:nvSpPr>
            <p:cNvPr id="17" name="object 17"/>
            <p:cNvSpPr txBox="1"/>
            <p:nvPr/>
          </p:nvSpPr>
          <p:spPr>
            <a:xfrm>
              <a:off x="9274556" y="2509521"/>
              <a:ext cx="1379220" cy="574675"/>
            </a:xfrm>
            <a:prstGeom prst="rect">
              <a:avLst/>
            </a:prstGeom>
          </p:spPr>
          <p:txBody>
            <a:bodyPr vert="horz" wrap="square" lIns="0" tIns="12700" rIns="0" bIns="0" rtlCol="0">
              <a:spAutoFit/>
            </a:bodyPr>
            <a:lstStyle/>
            <a:p>
              <a:pPr marL="12700">
                <a:spcBef>
                  <a:spcPts val="100"/>
                </a:spcBef>
              </a:pPr>
              <a:r>
                <a:rPr dirty="0">
                  <a:latin typeface="Arial"/>
                  <a:cs typeface="Arial"/>
                </a:rPr>
                <a:t>Back</a:t>
              </a:r>
              <a:r>
                <a:rPr spc="-50" dirty="0">
                  <a:latin typeface="Arial"/>
                  <a:cs typeface="Arial"/>
                </a:rPr>
                <a:t> </a:t>
              </a:r>
              <a:r>
                <a:rPr dirty="0">
                  <a:latin typeface="Arial"/>
                  <a:cs typeface="Arial"/>
                </a:rPr>
                <a:t>clipping</a:t>
              </a:r>
              <a:endParaRPr>
                <a:latin typeface="Arial"/>
                <a:cs typeface="Arial"/>
              </a:endParaRPr>
            </a:p>
            <a:p>
              <a:pPr marL="12700"/>
              <a:r>
                <a:rPr dirty="0">
                  <a:latin typeface="Arial"/>
                  <a:cs typeface="Arial"/>
                </a:rPr>
                <a:t>plane</a:t>
              </a:r>
              <a:endParaRPr>
                <a:latin typeface="Arial"/>
                <a:cs typeface="Arial"/>
              </a:endParaRPr>
            </a:p>
          </p:txBody>
        </p:sp>
        <p:sp>
          <p:nvSpPr>
            <p:cNvPr id="18" name="object 18"/>
            <p:cNvSpPr/>
            <p:nvPr/>
          </p:nvSpPr>
          <p:spPr>
            <a:xfrm>
              <a:off x="6163945" y="2625852"/>
              <a:ext cx="726440" cy="523875"/>
            </a:xfrm>
            <a:custGeom>
              <a:avLst/>
              <a:gdLst/>
              <a:ahLst/>
              <a:cxnLst/>
              <a:rect l="l" t="t" r="r" b="b"/>
              <a:pathLst>
                <a:path w="726439" h="523875">
                  <a:moveTo>
                    <a:pt x="660488" y="39281"/>
                  </a:moveTo>
                  <a:lnTo>
                    <a:pt x="0" y="512952"/>
                  </a:lnTo>
                  <a:lnTo>
                    <a:pt x="7365" y="523367"/>
                  </a:lnTo>
                  <a:lnTo>
                    <a:pt x="667859" y="49567"/>
                  </a:lnTo>
                  <a:lnTo>
                    <a:pt x="660488" y="39281"/>
                  </a:lnTo>
                  <a:close/>
                </a:path>
                <a:path w="726439" h="523875">
                  <a:moveTo>
                    <a:pt x="709233" y="31876"/>
                  </a:moveTo>
                  <a:lnTo>
                    <a:pt x="670813" y="31876"/>
                  </a:lnTo>
                  <a:lnTo>
                    <a:pt x="678179" y="42163"/>
                  </a:lnTo>
                  <a:lnTo>
                    <a:pt x="667859" y="49567"/>
                  </a:lnTo>
                  <a:lnTo>
                    <a:pt x="686307" y="75311"/>
                  </a:lnTo>
                  <a:lnTo>
                    <a:pt x="709233" y="31876"/>
                  </a:lnTo>
                  <a:close/>
                </a:path>
                <a:path w="726439" h="523875">
                  <a:moveTo>
                    <a:pt x="670813" y="31876"/>
                  </a:moveTo>
                  <a:lnTo>
                    <a:pt x="660488" y="39281"/>
                  </a:lnTo>
                  <a:lnTo>
                    <a:pt x="667859" y="49567"/>
                  </a:lnTo>
                  <a:lnTo>
                    <a:pt x="678179" y="42163"/>
                  </a:lnTo>
                  <a:lnTo>
                    <a:pt x="670813" y="31876"/>
                  </a:lnTo>
                  <a:close/>
                </a:path>
                <a:path w="726439" h="523875">
                  <a:moveTo>
                    <a:pt x="726058" y="0"/>
                  </a:moveTo>
                  <a:lnTo>
                    <a:pt x="641984" y="13462"/>
                  </a:lnTo>
                  <a:lnTo>
                    <a:pt x="660488" y="39281"/>
                  </a:lnTo>
                  <a:lnTo>
                    <a:pt x="670813" y="31876"/>
                  </a:lnTo>
                  <a:lnTo>
                    <a:pt x="709233" y="31876"/>
                  </a:lnTo>
                  <a:lnTo>
                    <a:pt x="726058" y="0"/>
                  </a:lnTo>
                  <a:close/>
                </a:path>
              </a:pathLst>
            </a:custGeom>
            <a:solidFill>
              <a:srgbClr val="000000"/>
            </a:solidFill>
          </p:spPr>
          <p:txBody>
            <a:bodyPr wrap="square" lIns="0" tIns="0" rIns="0" bIns="0" rtlCol="0"/>
            <a:lstStyle/>
            <a:p>
              <a:endParaRPr/>
            </a:p>
          </p:txBody>
        </p:sp>
        <p:sp>
          <p:nvSpPr>
            <p:cNvPr id="19" name="object 19"/>
            <p:cNvSpPr/>
            <p:nvPr/>
          </p:nvSpPr>
          <p:spPr>
            <a:xfrm>
              <a:off x="5583935" y="2523744"/>
              <a:ext cx="152400" cy="15240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4800854" y="2603374"/>
              <a:ext cx="720725" cy="172085"/>
            </a:xfrm>
            <a:custGeom>
              <a:avLst/>
              <a:gdLst/>
              <a:ahLst/>
              <a:cxnLst/>
              <a:rect l="l" t="t" r="r" b="b"/>
              <a:pathLst>
                <a:path w="720725" h="172085">
                  <a:moveTo>
                    <a:pt x="644633" y="31183"/>
                  </a:moveTo>
                  <a:lnTo>
                    <a:pt x="0" y="159512"/>
                  </a:lnTo>
                  <a:lnTo>
                    <a:pt x="2540" y="171957"/>
                  </a:lnTo>
                  <a:lnTo>
                    <a:pt x="647108" y="43617"/>
                  </a:lnTo>
                  <a:lnTo>
                    <a:pt x="644633" y="31183"/>
                  </a:lnTo>
                  <a:close/>
                </a:path>
                <a:path w="720725" h="172085">
                  <a:moveTo>
                    <a:pt x="712573" y="28701"/>
                  </a:moveTo>
                  <a:lnTo>
                    <a:pt x="657098" y="28701"/>
                  </a:lnTo>
                  <a:lnTo>
                    <a:pt x="659511" y="41148"/>
                  </a:lnTo>
                  <a:lnTo>
                    <a:pt x="647108" y="43617"/>
                  </a:lnTo>
                  <a:lnTo>
                    <a:pt x="653288" y="74675"/>
                  </a:lnTo>
                  <a:lnTo>
                    <a:pt x="712573" y="28701"/>
                  </a:lnTo>
                  <a:close/>
                </a:path>
                <a:path w="720725" h="172085">
                  <a:moveTo>
                    <a:pt x="657098" y="28701"/>
                  </a:moveTo>
                  <a:lnTo>
                    <a:pt x="644633" y="31183"/>
                  </a:lnTo>
                  <a:lnTo>
                    <a:pt x="647108" y="43617"/>
                  </a:lnTo>
                  <a:lnTo>
                    <a:pt x="659511" y="41148"/>
                  </a:lnTo>
                  <a:lnTo>
                    <a:pt x="657098" y="28701"/>
                  </a:lnTo>
                  <a:close/>
                </a:path>
                <a:path w="720725" h="172085">
                  <a:moveTo>
                    <a:pt x="638429" y="0"/>
                  </a:moveTo>
                  <a:lnTo>
                    <a:pt x="644633" y="31183"/>
                  </a:lnTo>
                  <a:lnTo>
                    <a:pt x="657098" y="28701"/>
                  </a:lnTo>
                  <a:lnTo>
                    <a:pt x="712573" y="28701"/>
                  </a:lnTo>
                  <a:lnTo>
                    <a:pt x="720598" y="22478"/>
                  </a:lnTo>
                  <a:lnTo>
                    <a:pt x="638429" y="0"/>
                  </a:lnTo>
                  <a:close/>
                </a:path>
              </a:pathLst>
            </a:custGeom>
            <a:solidFill>
              <a:srgbClr val="000000"/>
            </a:solidFill>
          </p:spPr>
          <p:txBody>
            <a:bodyPr wrap="square" lIns="0" tIns="0" rIns="0" bIns="0" rtlCol="0"/>
            <a:lstStyle/>
            <a:p>
              <a:endParaRPr/>
            </a:p>
          </p:txBody>
        </p:sp>
        <p:sp>
          <p:nvSpPr>
            <p:cNvPr id="21" name="object 21"/>
            <p:cNvSpPr txBox="1"/>
            <p:nvPr/>
          </p:nvSpPr>
          <p:spPr>
            <a:xfrm>
              <a:off x="3943605" y="2580590"/>
              <a:ext cx="841375" cy="300355"/>
            </a:xfrm>
            <a:prstGeom prst="rect">
              <a:avLst/>
            </a:prstGeom>
          </p:spPr>
          <p:txBody>
            <a:bodyPr vert="horz" wrap="square" lIns="0" tIns="12700" rIns="0" bIns="0" rtlCol="0">
              <a:spAutoFit/>
            </a:bodyPr>
            <a:lstStyle/>
            <a:p>
              <a:pPr marL="12700">
                <a:spcBef>
                  <a:spcPts val="100"/>
                </a:spcBef>
              </a:pPr>
              <a:r>
                <a:rPr dirty="0">
                  <a:latin typeface="Arial"/>
                  <a:cs typeface="Arial"/>
                </a:rPr>
                <a:t>Ca</a:t>
              </a:r>
              <a:r>
                <a:rPr spc="5" dirty="0">
                  <a:latin typeface="Arial"/>
                  <a:cs typeface="Arial"/>
                </a:rPr>
                <a:t>m</a:t>
              </a:r>
              <a:r>
                <a:rPr dirty="0">
                  <a:latin typeface="Arial"/>
                  <a:cs typeface="Arial"/>
                </a:rPr>
                <a:t>era</a:t>
              </a:r>
              <a:endParaRPr>
                <a:latin typeface="Arial"/>
                <a:cs typeface="Arial"/>
              </a:endParaRPr>
            </a:p>
          </p:txBody>
        </p:sp>
        <p:sp>
          <p:nvSpPr>
            <p:cNvPr id="22" name="object 22"/>
            <p:cNvSpPr txBox="1"/>
            <p:nvPr/>
          </p:nvSpPr>
          <p:spPr>
            <a:xfrm>
              <a:off x="5455412" y="3097149"/>
              <a:ext cx="2045335" cy="948055"/>
            </a:xfrm>
            <a:prstGeom prst="rect">
              <a:avLst/>
            </a:prstGeom>
          </p:spPr>
          <p:txBody>
            <a:bodyPr vert="horz" wrap="square" lIns="0" tIns="12700" rIns="0" bIns="0" rtlCol="0">
              <a:spAutoFit/>
            </a:bodyPr>
            <a:lstStyle/>
            <a:p>
              <a:pPr marL="12700">
                <a:spcBef>
                  <a:spcPts val="100"/>
                </a:spcBef>
              </a:pPr>
              <a:r>
                <a:rPr dirty="0">
                  <a:latin typeface="Arial"/>
                  <a:cs typeface="Arial"/>
                </a:rPr>
                <a:t>Front</a:t>
              </a:r>
              <a:r>
                <a:rPr spc="-25" dirty="0">
                  <a:latin typeface="Arial"/>
                  <a:cs typeface="Arial"/>
                </a:rPr>
                <a:t> </a:t>
              </a:r>
              <a:r>
                <a:rPr dirty="0">
                  <a:latin typeface="Arial"/>
                  <a:cs typeface="Arial"/>
                </a:rPr>
                <a:t>clipping</a:t>
              </a:r>
              <a:endParaRPr>
                <a:latin typeface="Arial"/>
                <a:cs typeface="Arial"/>
              </a:endParaRPr>
            </a:p>
            <a:p>
              <a:pPr marL="12700"/>
              <a:r>
                <a:rPr dirty="0">
                  <a:latin typeface="Arial"/>
                  <a:cs typeface="Arial"/>
                </a:rPr>
                <a:t>plane</a:t>
              </a:r>
              <a:endParaRPr>
                <a:latin typeface="Arial"/>
                <a:cs typeface="Arial"/>
              </a:endParaRPr>
            </a:p>
            <a:p>
              <a:pPr marR="5080" algn="r">
                <a:spcBef>
                  <a:spcPts val="780"/>
                </a:spcBef>
              </a:pPr>
              <a:r>
                <a:rPr dirty="0">
                  <a:latin typeface="Arial"/>
                  <a:cs typeface="Arial"/>
                </a:rPr>
                <a:t>S</a:t>
              </a:r>
              <a:r>
                <a:rPr spc="5" dirty="0">
                  <a:latin typeface="Arial"/>
                  <a:cs typeface="Arial"/>
                </a:rPr>
                <a:t>c</a:t>
              </a:r>
              <a:r>
                <a:rPr dirty="0">
                  <a:latin typeface="Arial"/>
                  <a:cs typeface="Arial"/>
                </a:rPr>
                <a:t>en</a:t>
              </a:r>
              <a:r>
                <a:rPr spc="-5" dirty="0">
                  <a:latin typeface="Arial"/>
                  <a:cs typeface="Arial"/>
                </a:rPr>
                <a:t>e</a:t>
              </a:r>
              <a:endParaRPr>
                <a:latin typeface="Arial"/>
                <a:cs typeface="Arial"/>
              </a:endParaRPr>
            </a:p>
          </p:txBody>
        </p:sp>
        <p:sp>
          <p:nvSpPr>
            <p:cNvPr id="23" name="object 23"/>
            <p:cNvSpPr/>
            <p:nvPr/>
          </p:nvSpPr>
          <p:spPr>
            <a:xfrm>
              <a:off x="7171691" y="3034284"/>
              <a:ext cx="606425" cy="688975"/>
            </a:xfrm>
            <a:custGeom>
              <a:avLst/>
              <a:gdLst/>
              <a:ahLst/>
              <a:cxnLst/>
              <a:rect l="l" t="t" r="r" b="b"/>
              <a:pathLst>
                <a:path w="606425" h="688975">
                  <a:moveTo>
                    <a:pt x="551405" y="52996"/>
                  </a:moveTo>
                  <a:lnTo>
                    <a:pt x="0" y="679957"/>
                  </a:lnTo>
                  <a:lnTo>
                    <a:pt x="9651" y="688466"/>
                  </a:lnTo>
                  <a:lnTo>
                    <a:pt x="560931" y="61381"/>
                  </a:lnTo>
                  <a:lnTo>
                    <a:pt x="551405" y="52996"/>
                  </a:lnTo>
                  <a:close/>
                </a:path>
                <a:path w="606425" h="688975">
                  <a:moveTo>
                    <a:pt x="595047" y="43433"/>
                  </a:moveTo>
                  <a:lnTo>
                    <a:pt x="559815" y="43433"/>
                  </a:lnTo>
                  <a:lnTo>
                    <a:pt x="569340" y="51815"/>
                  </a:lnTo>
                  <a:lnTo>
                    <a:pt x="560931" y="61381"/>
                  </a:lnTo>
                  <a:lnTo>
                    <a:pt x="584835" y="82423"/>
                  </a:lnTo>
                  <a:lnTo>
                    <a:pt x="595047" y="43433"/>
                  </a:lnTo>
                  <a:close/>
                </a:path>
                <a:path w="606425" h="688975">
                  <a:moveTo>
                    <a:pt x="559815" y="43433"/>
                  </a:moveTo>
                  <a:lnTo>
                    <a:pt x="551405" y="52996"/>
                  </a:lnTo>
                  <a:lnTo>
                    <a:pt x="560931" y="61381"/>
                  </a:lnTo>
                  <a:lnTo>
                    <a:pt x="569340" y="51815"/>
                  </a:lnTo>
                  <a:lnTo>
                    <a:pt x="559815" y="43433"/>
                  </a:lnTo>
                  <a:close/>
                </a:path>
                <a:path w="606425" h="688975">
                  <a:moveTo>
                    <a:pt x="606425" y="0"/>
                  </a:moveTo>
                  <a:lnTo>
                    <a:pt x="527558" y="32003"/>
                  </a:lnTo>
                  <a:lnTo>
                    <a:pt x="551405" y="52996"/>
                  </a:lnTo>
                  <a:lnTo>
                    <a:pt x="559815" y="43433"/>
                  </a:lnTo>
                  <a:lnTo>
                    <a:pt x="595047" y="43433"/>
                  </a:lnTo>
                  <a:lnTo>
                    <a:pt x="606425" y="0"/>
                  </a:lnTo>
                  <a:close/>
                </a:path>
              </a:pathLst>
            </a:custGeom>
            <a:solidFill>
              <a:srgbClr val="000000"/>
            </a:solidFill>
          </p:spPr>
          <p:txBody>
            <a:bodyPr wrap="square" lIns="0" tIns="0" rIns="0" bIns="0" rtlCol="0"/>
            <a:lstStyle/>
            <a:p>
              <a:endParaRPr/>
            </a:p>
          </p:txBody>
        </p:sp>
        <p:sp>
          <p:nvSpPr>
            <p:cNvPr id="24" name="object 24"/>
            <p:cNvSpPr/>
            <p:nvPr/>
          </p:nvSpPr>
          <p:spPr>
            <a:xfrm>
              <a:off x="7172072" y="2278380"/>
              <a:ext cx="1490345" cy="1444625"/>
            </a:xfrm>
            <a:custGeom>
              <a:avLst/>
              <a:gdLst/>
              <a:ahLst/>
              <a:cxnLst/>
              <a:rect l="l" t="t" r="r" b="b"/>
              <a:pathLst>
                <a:path w="1490345" h="1444625">
                  <a:moveTo>
                    <a:pt x="1431185" y="48462"/>
                  </a:moveTo>
                  <a:lnTo>
                    <a:pt x="0" y="1435354"/>
                  </a:lnTo>
                  <a:lnTo>
                    <a:pt x="8889" y="1444371"/>
                  </a:lnTo>
                  <a:lnTo>
                    <a:pt x="1440064" y="57617"/>
                  </a:lnTo>
                  <a:lnTo>
                    <a:pt x="1431185" y="48462"/>
                  </a:lnTo>
                  <a:close/>
                </a:path>
                <a:path w="1490345" h="1444625">
                  <a:moveTo>
                    <a:pt x="1476448" y="39624"/>
                  </a:moveTo>
                  <a:lnTo>
                    <a:pt x="1440306" y="39624"/>
                  </a:lnTo>
                  <a:lnTo>
                    <a:pt x="1449197" y="48768"/>
                  </a:lnTo>
                  <a:lnTo>
                    <a:pt x="1440064" y="57617"/>
                  </a:lnTo>
                  <a:lnTo>
                    <a:pt x="1462151" y="80391"/>
                  </a:lnTo>
                  <a:lnTo>
                    <a:pt x="1476448" y="39624"/>
                  </a:lnTo>
                  <a:close/>
                </a:path>
                <a:path w="1490345" h="1444625">
                  <a:moveTo>
                    <a:pt x="1440306" y="39624"/>
                  </a:moveTo>
                  <a:lnTo>
                    <a:pt x="1431185" y="48462"/>
                  </a:lnTo>
                  <a:lnTo>
                    <a:pt x="1440064" y="57617"/>
                  </a:lnTo>
                  <a:lnTo>
                    <a:pt x="1449197" y="48768"/>
                  </a:lnTo>
                  <a:lnTo>
                    <a:pt x="1440306" y="39624"/>
                  </a:lnTo>
                  <a:close/>
                </a:path>
                <a:path w="1490345" h="1444625">
                  <a:moveTo>
                    <a:pt x="1490345" y="0"/>
                  </a:moveTo>
                  <a:lnTo>
                    <a:pt x="1409064" y="25654"/>
                  </a:lnTo>
                  <a:lnTo>
                    <a:pt x="1431185" y="48462"/>
                  </a:lnTo>
                  <a:lnTo>
                    <a:pt x="1440306" y="39624"/>
                  </a:lnTo>
                  <a:lnTo>
                    <a:pt x="1476448" y="39624"/>
                  </a:lnTo>
                  <a:lnTo>
                    <a:pt x="1490345" y="0"/>
                  </a:lnTo>
                  <a:close/>
                </a:path>
              </a:pathLst>
            </a:custGeom>
            <a:solidFill>
              <a:srgbClr val="000000"/>
            </a:solidFill>
          </p:spPr>
          <p:txBody>
            <a:bodyPr wrap="square" lIns="0" tIns="0" rIns="0" bIns="0" rtlCol="0"/>
            <a:lstStyle/>
            <a:p>
              <a:endParaRPr/>
            </a:p>
          </p:txBody>
        </p:sp>
      </p:grpSp>
      <p:grpSp>
        <p:nvGrpSpPr>
          <p:cNvPr id="49" name="Group 48">
            <a:extLst>
              <a:ext uri="{FF2B5EF4-FFF2-40B4-BE49-F238E27FC236}">
                <a16:creationId xmlns:a16="http://schemas.microsoft.com/office/drawing/2014/main" id="{63A077DE-183D-9749-8305-93C924F0B50F}"/>
              </a:ext>
            </a:extLst>
          </p:cNvPr>
          <p:cNvGrpSpPr/>
          <p:nvPr/>
        </p:nvGrpSpPr>
        <p:grpSpPr>
          <a:xfrm>
            <a:off x="249098" y="1062271"/>
            <a:ext cx="6304076" cy="2802178"/>
            <a:chOff x="304800" y="3679648"/>
            <a:chExt cx="6304076" cy="2802178"/>
          </a:xfrm>
        </p:grpSpPr>
        <p:sp>
          <p:nvSpPr>
            <p:cNvPr id="25" name="object 25"/>
            <p:cNvSpPr/>
            <p:nvPr/>
          </p:nvSpPr>
          <p:spPr>
            <a:xfrm>
              <a:off x="1948484" y="5370576"/>
              <a:ext cx="155448" cy="152400"/>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2084120" y="4418076"/>
              <a:ext cx="2319655" cy="2063750"/>
            </a:xfrm>
            <a:custGeom>
              <a:avLst/>
              <a:gdLst/>
              <a:ahLst/>
              <a:cxnLst/>
              <a:rect l="l" t="t" r="r" b="b"/>
              <a:pathLst>
                <a:path w="2319654" h="2063750">
                  <a:moveTo>
                    <a:pt x="2319528" y="2063496"/>
                  </a:moveTo>
                  <a:lnTo>
                    <a:pt x="0" y="1031748"/>
                  </a:lnTo>
                  <a:lnTo>
                    <a:pt x="2319528" y="0"/>
                  </a:lnTo>
                  <a:lnTo>
                    <a:pt x="2319528" y="2063496"/>
                  </a:lnTo>
                  <a:close/>
                </a:path>
              </a:pathLst>
            </a:custGeom>
            <a:ln w="9144">
              <a:solidFill>
                <a:srgbClr val="000000"/>
              </a:solidFill>
            </a:ln>
          </p:spPr>
          <p:txBody>
            <a:bodyPr wrap="square" lIns="0" tIns="0" rIns="0" bIns="0" rtlCol="0"/>
            <a:lstStyle/>
            <a:p>
              <a:endParaRPr/>
            </a:p>
          </p:txBody>
        </p:sp>
        <p:sp>
          <p:nvSpPr>
            <p:cNvPr id="27" name="object 27"/>
            <p:cNvSpPr/>
            <p:nvPr/>
          </p:nvSpPr>
          <p:spPr>
            <a:xfrm>
              <a:off x="4391456" y="4439412"/>
              <a:ext cx="0" cy="2014855"/>
            </a:xfrm>
            <a:custGeom>
              <a:avLst/>
              <a:gdLst/>
              <a:ahLst/>
              <a:cxnLst/>
              <a:rect l="l" t="t" r="r" b="b"/>
              <a:pathLst>
                <a:path h="2014854">
                  <a:moveTo>
                    <a:pt x="0" y="0"/>
                  </a:moveTo>
                  <a:lnTo>
                    <a:pt x="0" y="2014727"/>
                  </a:lnTo>
                </a:path>
              </a:pathLst>
            </a:custGeom>
            <a:ln w="57912">
              <a:solidFill>
                <a:srgbClr val="000000"/>
              </a:solidFill>
            </a:ln>
          </p:spPr>
          <p:txBody>
            <a:bodyPr wrap="square" lIns="0" tIns="0" rIns="0" bIns="0" rtlCol="0"/>
            <a:lstStyle/>
            <a:p>
              <a:endParaRPr/>
            </a:p>
          </p:txBody>
        </p:sp>
        <p:sp>
          <p:nvSpPr>
            <p:cNvPr id="28" name="object 28"/>
            <p:cNvSpPr/>
            <p:nvPr/>
          </p:nvSpPr>
          <p:spPr>
            <a:xfrm>
              <a:off x="5569001" y="5550028"/>
              <a:ext cx="686435" cy="725805"/>
            </a:xfrm>
            <a:custGeom>
              <a:avLst/>
              <a:gdLst/>
              <a:ahLst/>
              <a:cxnLst/>
              <a:rect l="l" t="t" r="r" b="b"/>
              <a:pathLst>
                <a:path w="686435" h="725804">
                  <a:moveTo>
                    <a:pt x="219837" y="0"/>
                  </a:moveTo>
                  <a:lnTo>
                    <a:pt x="0" y="532663"/>
                  </a:lnTo>
                  <a:lnTo>
                    <a:pt x="466597" y="725246"/>
                  </a:lnTo>
                  <a:lnTo>
                    <a:pt x="686434" y="192570"/>
                  </a:lnTo>
                  <a:lnTo>
                    <a:pt x="219837" y="0"/>
                  </a:lnTo>
                  <a:close/>
                </a:path>
              </a:pathLst>
            </a:custGeom>
            <a:solidFill>
              <a:srgbClr val="808000"/>
            </a:solidFill>
          </p:spPr>
          <p:txBody>
            <a:bodyPr wrap="square" lIns="0" tIns="0" rIns="0" bIns="0" rtlCol="0"/>
            <a:lstStyle/>
            <a:p>
              <a:endParaRPr/>
            </a:p>
          </p:txBody>
        </p:sp>
        <p:sp>
          <p:nvSpPr>
            <p:cNvPr id="29" name="object 29"/>
            <p:cNvSpPr/>
            <p:nvPr/>
          </p:nvSpPr>
          <p:spPr>
            <a:xfrm>
              <a:off x="5569001" y="5550028"/>
              <a:ext cx="686435" cy="725805"/>
            </a:xfrm>
            <a:custGeom>
              <a:avLst/>
              <a:gdLst/>
              <a:ahLst/>
              <a:cxnLst/>
              <a:rect l="l" t="t" r="r" b="b"/>
              <a:pathLst>
                <a:path w="686435" h="725804">
                  <a:moveTo>
                    <a:pt x="219837" y="0"/>
                  </a:moveTo>
                  <a:lnTo>
                    <a:pt x="686434" y="192570"/>
                  </a:lnTo>
                  <a:lnTo>
                    <a:pt x="466597" y="725246"/>
                  </a:lnTo>
                  <a:lnTo>
                    <a:pt x="0" y="532663"/>
                  </a:lnTo>
                  <a:lnTo>
                    <a:pt x="219837"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2081073" y="5451347"/>
              <a:ext cx="3942079" cy="817880"/>
            </a:xfrm>
            <a:custGeom>
              <a:avLst/>
              <a:gdLst/>
              <a:ahLst/>
              <a:cxnLst/>
              <a:rect l="l" t="t" r="r" b="b"/>
              <a:pathLst>
                <a:path w="3942079" h="817879">
                  <a:moveTo>
                    <a:pt x="0" y="0"/>
                  </a:moveTo>
                  <a:lnTo>
                    <a:pt x="3941699" y="817562"/>
                  </a:lnTo>
                </a:path>
              </a:pathLst>
            </a:custGeom>
            <a:ln w="9144">
              <a:solidFill>
                <a:srgbClr val="000000"/>
              </a:solidFill>
            </a:ln>
          </p:spPr>
          <p:txBody>
            <a:bodyPr wrap="square" lIns="0" tIns="0" rIns="0" bIns="0" rtlCol="0"/>
            <a:lstStyle/>
            <a:p>
              <a:endParaRPr/>
            </a:p>
          </p:txBody>
        </p:sp>
        <p:sp>
          <p:nvSpPr>
            <p:cNvPr id="31" name="object 31"/>
            <p:cNvSpPr/>
            <p:nvPr/>
          </p:nvSpPr>
          <p:spPr>
            <a:xfrm>
              <a:off x="2068880" y="5457445"/>
              <a:ext cx="3733800" cy="130175"/>
            </a:xfrm>
            <a:custGeom>
              <a:avLst/>
              <a:gdLst/>
              <a:ahLst/>
              <a:cxnLst/>
              <a:rect l="l" t="t" r="r" b="b"/>
              <a:pathLst>
                <a:path w="3733800" h="130175">
                  <a:moveTo>
                    <a:pt x="0" y="0"/>
                  </a:moveTo>
                  <a:lnTo>
                    <a:pt x="3733800" y="130174"/>
                  </a:lnTo>
                </a:path>
              </a:pathLst>
            </a:custGeom>
            <a:ln w="9144">
              <a:solidFill>
                <a:srgbClr val="000000"/>
              </a:solidFill>
            </a:ln>
          </p:spPr>
          <p:txBody>
            <a:bodyPr wrap="square" lIns="0" tIns="0" rIns="0" bIns="0" rtlCol="0"/>
            <a:lstStyle/>
            <a:p>
              <a:endParaRPr/>
            </a:p>
          </p:txBody>
        </p:sp>
        <p:sp>
          <p:nvSpPr>
            <p:cNvPr id="32" name="object 32"/>
            <p:cNvSpPr/>
            <p:nvPr/>
          </p:nvSpPr>
          <p:spPr>
            <a:xfrm>
              <a:off x="2099360" y="5445253"/>
              <a:ext cx="3477895" cy="634365"/>
            </a:xfrm>
            <a:custGeom>
              <a:avLst/>
              <a:gdLst/>
              <a:ahLst/>
              <a:cxnLst/>
              <a:rect l="l" t="t" r="r" b="b"/>
              <a:pathLst>
                <a:path w="3477895" h="634364">
                  <a:moveTo>
                    <a:pt x="0" y="0"/>
                  </a:moveTo>
                  <a:lnTo>
                    <a:pt x="3477768" y="633984"/>
                  </a:lnTo>
                </a:path>
              </a:pathLst>
            </a:custGeom>
            <a:ln w="9144">
              <a:solidFill>
                <a:srgbClr val="000000"/>
              </a:solidFill>
            </a:ln>
          </p:spPr>
          <p:txBody>
            <a:bodyPr wrap="square" lIns="0" tIns="0" rIns="0" bIns="0" rtlCol="0"/>
            <a:lstStyle/>
            <a:p>
              <a:endParaRPr/>
            </a:p>
          </p:txBody>
        </p:sp>
        <p:sp>
          <p:nvSpPr>
            <p:cNvPr id="33" name="object 33"/>
            <p:cNvSpPr/>
            <p:nvPr/>
          </p:nvSpPr>
          <p:spPr>
            <a:xfrm>
              <a:off x="2099360" y="5445252"/>
              <a:ext cx="4163695" cy="311150"/>
            </a:xfrm>
            <a:custGeom>
              <a:avLst/>
              <a:gdLst/>
              <a:ahLst/>
              <a:cxnLst/>
              <a:rect l="l" t="t" r="r" b="b"/>
              <a:pathLst>
                <a:path w="4163695" h="311150">
                  <a:moveTo>
                    <a:pt x="0" y="0"/>
                  </a:moveTo>
                  <a:lnTo>
                    <a:pt x="4163568" y="310896"/>
                  </a:lnTo>
                </a:path>
              </a:pathLst>
            </a:custGeom>
            <a:ln w="9144">
              <a:solidFill>
                <a:srgbClr val="000000"/>
              </a:solidFill>
            </a:ln>
          </p:spPr>
          <p:txBody>
            <a:bodyPr wrap="square" lIns="0" tIns="0" rIns="0" bIns="0" rtlCol="0"/>
            <a:lstStyle/>
            <a:p>
              <a:endParaRPr/>
            </a:p>
          </p:txBody>
        </p:sp>
        <p:sp>
          <p:nvSpPr>
            <p:cNvPr id="34" name="object 34"/>
            <p:cNvSpPr/>
            <p:nvPr/>
          </p:nvSpPr>
          <p:spPr>
            <a:xfrm>
              <a:off x="4335068" y="5809488"/>
              <a:ext cx="85344" cy="158496"/>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4319827" y="5483353"/>
              <a:ext cx="82296" cy="170687"/>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4476801" y="5053077"/>
              <a:ext cx="1006475" cy="112395"/>
            </a:xfrm>
            <a:custGeom>
              <a:avLst/>
              <a:gdLst/>
              <a:ahLst/>
              <a:cxnLst/>
              <a:rect l="l" t="t" r="r" b="b"/>
              <a:pathLst>
                <a:path w="1006475" h="112395">
                  <a:moveTo>
                    <a:pt x="76467" y="31658"/>
                  </a:moveTo>
                  <a:lnTo>
                    <a:pt x="75555" y="44357"/>
                  </a:lnTo>
                  <a:lnTo>
                    <a:pt x="1005331" y="112013"/>
                  </a:lnTo>
                  <a:lnTo>
                    <a:pt x="1006347" y="99313"/>
                  </a:lnTo>
                  <a:lnTo>
                    <a:pt x="76467" y="31658"/>
                  </a:lnTo>
                  <a:close/>
                </a:path>
                <a:path w="1006475" h="112395">
                  <a:moveTo>
                    <a:pt x="78739" y="0"/>
                  </a:moveTo>
                  <a:lnTo>
                    <a:pt x="0" y="32512"/>
                  </a:lnTo>
                  <a:lnTo>
                    <a:pt x="73278" y="76073"/>
                  </a:lnTo>
                  <a:lnTo>
                    <a:pt x="75555" y="44357"/>
                  </a:lnTo>
                  <a:lnTo>
                    <a:pt x="62864" y="43434"/>
                  </a:lnTo>
                  <a:lnTo>
                    <a:pt x="63753" y="30734"/>
                  </a:lnTo>
                  <a:lnTo>
                    <a:pt x="76533" y="30734"/>
                  </a:lnTo>
                  <a:lnTo>
                    <a:pt x="78739" y="0"/>
                  </a:lnTo>
                  <a:close/>
                </a:path>
                <a:path w="1006475" h="112395">
                  <a:moveTo>
                    <a:pt x="63753" y="30734"/>
                  </a:moveTo>
                  <a:lnTo>
                    <a:pt x="62864" y="43434"/>
                  </a:lnTo>
                  <a:lnTo>
                    <a:pt x="75555" y="44357"/>
                  </a:lnTo>
                  <a:lnTo>
                    <a:pt x="76467" y="31658"/>
                  </a:lnTo>
                  <a:lnTo>
                    <a:pt x="63753" y="30734"/>
                  </a:lnTo>
                  <a:close/>
                </a:path>
                <a:path w="1006475" h="112395">
                  <a:moveTo>
                    <a:pt x="76533" y="30734"/>
                  </a:moveTo>
                  <a:lnTo>
                    <a:pt x="63753" y="30734"/>
                  </a:lnTo>
                  <a:lnTo>
                    <a:pt x="76467" y="31658"/>
                  </a:lnTo>
                  <a:lnTo>
                    <a:pt x="76533" y="30734"/>
                  </a:lnTo>
                  <a:close/>
                </a:path>
              </a:pathLst>
            </a:custGeom>
            <a:solidFill>
              <a:srgbClr val="000000"/>
            </a:solidFill>
          </p:spPr>
          <p:txBody>
            <a:bodyPr wrap="square" lIns="0" tIns="0" rIns="0" bIns="0" rtlCol="0"/>
            <a:lstStyle/>
            <a:p>
              <a:endParaRPr/>
            </a:p>
          </p:txBody>
        </p:sp>
        <p:sp>
          <p:nvSpPr>
            <p:cNvPr id="37" name="object 37"/>
            <p:cNvSpPr txBox="1"/>
            <p:nvPr/>
          </p:nvSpPr>
          <p:spPr>
            <a:xfrm>
              <a:off x="5561126" y="4826331"/>
              <a:ext cx="1047750" cy="574675"/>
            </a:xfrm>
            <a:prstGeom prst="rect">
              <a:avLst/>
            </a:prstGeom>
          </p:spPr>
          <p:txBody>
            <a:bodyPr vert="horz" wrap="square" lIns="0" tIns="12700" rIns="0" bIns="0" rtlCol="0">
              <a:spAutoFit/>
            </a:bodyPr>
            <a:lstStyle/>
            <a:p>
              <a:pPr marL="12700">
                <a:spcBef>
                  <a:spcPts val="100"/>
                </a:spcBef>
              </a:pPr>
              <a:r>
                <a:rPr dirty="0">
                  <a:latin typeface="Arial"/>
                  <a:cs typeface="Arial"/>
                </a:rPr>
                <a:t>Projection</a:t>
              </a:r>
              <a:endParaRPr>
                <a:latin typeface="Arial"/>
                <a:cs typeface="Arial"/>
              </a:endParaRPr>
            </a:p>
            <a:p>
              <a:pPr marL="12700">
                <a:spcBef>
                  <a:spcPts val="5"/>
                </a:spcBef>
              </a:pPr>
              <a:r>
                <a:rPr dirty="0">
                  <a:latin typeface="Arial"/>
                  <a:cs typeface="Arial"/>
                </a:rPr>
                <a:t>plane</a:t>
              </a:r>
              <a:endParaRPr>
                <a:latin typeface="Arial"/>
                <a:cs typeface="Arial"/>
              </a:endParaRPr>
            </a:p>
          </p:txBody>
        </p:sp>
        <p:sp>
          <p:nvSpPr>
            <p:cNvPr id="38" name="object 38"/>
            <p:cNvSpPr txBox="1"/>
            <p:nvPr/>
          </p:nvSpPr>
          <p:spPr>
            <a:xfrm>
              <a:off x="1816658" y="3679648"/>
              <a:ext cx="1331595" cy="574675"/>
            </a:xfrm>
            <a:prstGeom prst="rect">
              <a:avLst/>
            </a:prstGeom>
          </p:spPr>
          <p:txBody>
            <a:bodyPr vert="horz" wrap="square" lIns="0" tIns="12700" rIns="0" bIns="0" rtlCol="0">
              <a:spAutoFit/>
            </a:bodyPr>
            <a:lstStyle/>
            <a:p>
              <a:pPr marL="12700">
                <a:spcBef>
                  <a:spcPts val="100"/>
                </a:spcBef>
              </a:pPr>
              <a:r>
                <a:rPr dirty="0">
                  <a:latin typeface="Arial"/>
                  <a:cs typeface="Arial"/>
                </a:rPr>
                <a:t>Field of</a:t>
              </a:r>
              <a:r>
                <a:rPr spc="-105" dirty="0">
                  <a:latin typeface="Arial"/>
                  <a:cs typeface="Arial"/>
                </a:rPr>
                <a:t> </a:t>
              </a:r>
              <a:r>
                <a:rPr spc="-10" dirty="0">
                  <a:latin typeface="Arial"/>
                  <a:cs typeface="Arial"/>
                </a:rPr>
                <a:t>View</a:t>
              </a:r>
              <a:endParaRPr>
                <a:latin typeface="Arial"/>
                <a:cs typeface="Arial"/>
              </a:endParaRPr>
            </a:p>
            <a:p>
              <a:pPr marL="12700">
                <a:spcBef>
                  <a:spcPts val="5"/>
                </a:spcBef>
              </a:pPr>
              <a:r>
                <a:rPr dirty="0">
                  <a:latin typeface="Arial"/>
                  <a:cs typeface="Arial"/>
                </a:rPr>
                <a:t>(FOV)</a:t>
              </a:r>
              <a:endParaRPr>
                <a:latin typeface="Arial"/>
                <a:cs typeface="Arial"/>
              </a:endParaRPr>
            </a:p>
          </p:txBody>
        </p:sp>
        <p:sp>
          <p:nvSpPr>
            <p:cNvPr id="39" name="object 39"/>
            <p:cNvSpPr/>
            <p:nvPr/>
          </p:nvSpPr>
          <p:spPr>
            <a:xfrm>
              <a:off x="2513760" y="4072128"/>
              <a:ext cx="266700" cy="1001394"/>
            </a:xfrm>
            <a:custGeom>
              <a:avLst/>
              <a:gdLst/>
              <a:ahLst/>
              <a:cxnLst/>
              <a:rect l="l" t="t" r="r" b="b"/>
              <a:pathLst>
                <a:path w="266700" h="1001395">
                  <a:moveTo>
                    <a:pt x="222946" y="928669"/>
                  </a:moveTo>
                  <a:lnTo>
                    <a:pt x="192150" y="936117"/>
                  </a:lnTo>
                  <a:lnTo>
                    <a:pt x="247014" y="1001268"/>
                  </a:lnTo>
                  <a:lnTo>
                    <a:pt x="260913" y="941070"/>
                  </a:lnTo>
                  <a:lnTo>
                    <a:pt x="225932" y="941070"/>
                  </a:lnTo>
                  <a:lnTo>
                    <a:pt x="222946" y="928669"/>
                  </a:lnTo>
                  <a:close/>
                </a:path>
                <a:path w="266700" h="1001395">
                  <a:moveTo>
                    <a:pt x="235400" y="925656"/>
                  </a:moveTo>
                  <a:lnTo>
                    <a:pt x="222946" y="928669"/>
                  </a:lnTo>
                  <a:lnTo>
                    <a:pt x="225932" y="941070"/>
                  </a:lnTo>
                  <a:lnTo>
                    <a:pt x="238379" y="938022"/>
                  </a:lnTo>
                  <a:lnTo>
                    <a:pt x="235400" y="925656"/>
                  </a:lnTo>
                  <a:close/>
                </a:path>
                <a:path w="266700" h="1001395">
                  <a:moveTo>
                    <a:pt x="266192" y="918210"/>
                  </a:moveTo>
                  <a:lnTo>
                    <a:pt x="235400" y="925656"/>
                  </a:lnTo>
                  <a:lnTo>
                    <a:pt x="238379" y="938022"/>
                  </a:lnTo>
                  <a:lnTo>
                    <a:pt x="225932" y="941070"/>
                  </a:lnTo>
                  <a:lnTo>
                    <a:pt x="260913" y="941070"/>
                  </a:lnTo>
                  <a:lnTo>
                    <a:pt x="266192" y="918210"/>
                  </a:lnTo>
                  <a:close/>
                </a:path>
                <a:path w="266700" h="1001395">
                  <a:moveTo>
                    <a:pt x="12445" y="0"/>
                  </a:moveTo>
                  <a:lnTo>
                    <a:pt x="0" y="3048"/>
                  </a:lnTo>
                  <a:lnTo>
                    <a:pt x="222946" y="928669"/>
                  </a:lnTo>
                  <a:lnTo>
                    <a:pt x="235400" y="925656"/>
                  </a:lnTo>
                  <a:lnTo>
                    <a:pt x="12445" y="0"/>
                  </a:lnTo>
                  <a:close/>
                </a:path>
              </a:pathLst>
            </a:custGeom>
            <a:solidFill>
              <a:srgbClr val="000000"/>
            </a:solidFill>
          </p:spPr>
          <p:txBody>
            <a:bodyPr wrap="square" lIns="0" tIns="0" rIns="0" bIns="0" rtlCol="0"/>
            <a:lstStyle/>
            <a:p>
              <a:endParaRPr/>
            </a:p>
          </p:txBody>
        </p:sp>
        <p:sp>
          <p:nvSpPr>
            <p:cNvPr id="40" name="object 40"/>
            <p:cNvSpPr/>
            <p:nvPr/>
          </p:nvSpPr>
          <p:spPr>
            <a:xfrm>
              <a:off x="1162355" y="5417059"/>
              <a:ext cx="720725" cy="174625"/>
            </a:xfrm>
            <a:custGeom>
              <a:avLst/>
              <a:gdLst/>
              <a:ahLst/>
              <a:cxnLst/>
              <a:rect l="l" t="t" r="r" b="b"/>
              <a:pathLst>
                <a:path w="720725" h="174625">
                  <a:moveTo>
                    <a:pt x="644650" y="31105"/>
                  </a:moveTo>
                  <a:lnTo>
                    <a:pt x="0" y="162178"/>
                  </a:lnTo>
                  <a:lnTo>
                    <a:pt x="2539" y="174624"/>
                  </a:lnTo>
                  <a:lnTo>
                    <a:pt x="647190" y="43551"/>
                  </a:lnTo>
                  <a:lnTo>
                    <a:pt x="644650" y="31105"/>
                  </a:lnTo>
                  <a:close/>
                </a:path>
                <a:path w="720725" h="174625">
                  <a:moveTo>
                    <a:pt x="712337" y="28574"/>
                  </a:moveTo>
                  <a:lnTo>
                    <a:pt x="657098" y="28574"/>
                  </a:lnTo>
                  <a:lnTo>
                    <a:pt x="659638" y="41020"/>
                  </a:lnTo>
                  <a:lnTo>
                    <a:pt x="647190" y="43551"/>
                  </a:lnTo>
                  <a:lnTo>
                    <a:pt x="653542" y="74675"/>
                  </a:lnTo>
                  <a:lnTo>
                    <a:pt x="712337" y="28574"/>
                  </a:lnTo>
                  <a:close/>
                </a:path>
                <a:path w="720725" h="174625">
                  <a:moveTo>
                    <a:pt x="657098" y="28574"/>
                  </a:moveTo>
                  <a:lnTo>
                    <a:pt x="644650" y="31105"/>
                  </a:lnTo>
                  <a:lnTo>
                    <a:pt x="647190" y="43551"/>
                  </a:lnTo>
                  <a:lnTo>
                    <a:pt x="659638" y="41020"/>
                  </a:lnTo>
                  <a:lnTo>
                    <a:pt x="657098" y="28574"/>
                  </a:lnTo>
                  <a:close/>
                </a:path>
                <a:path w="720725" h="174625">
                  <a:moveTo>
                    <a:pt x="638301" y="0"/>
                  </a:moveTo>
                  <a:lnTo>
                    <a:pt x="644650" y="31105"/>
                  </a:lnTo>
                  <a:lnTo>
                    <a:pt x="657098" y="28574"/>
                  </a:lnTo>
                  <a:lnTo>
                    <a:pt x="712337" y="28574"/>
                  </a:lnTo>
                  <a:lnTo>
                    <a:pt x="720598" y="22097"/>
                  </a:lnTo>
                  <a:lnTo>
                    <a:pt x="638301" y="0"/>
                  </a:lnTo>
                  <a:close/>
                </a:path>
              </a:pathLst>
            </a:custGeom>
            <a:solidFill>
              <a:srgbClr val="000000"/>
            </a:solidFill>
          </p:spPr>
          <p:txBody>
            <a:bodyPr wrap="square" lIns="0" tIns="0" rIns="0" bIns="0" rtlCol="0"/>
            <a:lstStyle/>
            <a:p>
              <a:endParaRPr/>
            </a:p>
          </p:txBody>
        </p:sp>
        <p:sp>
          <p:nvSpPr>
            <p:cNvPr id="41" name="object 41"/>
            <p:cNvSpPr txBox="1"/>
            <p:nvPr/>
          </p:nvSpPr>
          <p:spPr>
            <a:xfrm>
              <a:off x="304800" y="5396890"/>
              <a:ext cx="84137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Ca</a:t>
              </a:r>
              <a:r>
                <a:rPr spc="5" dirty="0">
                  <a:latin typeface="Arial"/>
                  <a:cs typeface="Arial"/>
                </a:rPr>
                <a:t>m</a:t>
              </a:r>
              <a:r>
                <a:rPr dirty="0">
                  <a:latin typeface="Arial"/>
                  <a:cs typeface="Arial"/>
                </a:rPr>
                <a:t>e</a:t>
              </a:r>
              <a:r>
                <a:rPr spc="-5" dirty="0">
                  <a:latin typeface="Arial"/>
                  <a:cs typeface="Arial"/>
                </a:rPr>
                <a:t>ra</a:t>
              </a:r>
              <a:endParaRPr>
                <a:latin typeface="Arial"/>
                <a:cs typeface="Arial"/>
              </a:endParaRPr>
            </a:p>
          </p:txBody>
        </p:sp>
        <p:sp>
          <p:nvSpPr>
            <p:cNvPr id="42" name="object 42"/>
            <p:cNvSpPr/>
            <p:nvPr/>
          </p:nvSpPr>
          <p:spPr>
            <a:xfrm>
              <a:off x="2783129" y="5131816"/>
              <a:ext cx="130175" cy="625475"/>
            </a:xfrm>
            <a:custGeom>
              <a:avLst/>
              <a:gdLst/>
              <a:ahLst/>
              <a:cxnLst/>
              <a:rect l="l" t="t" r="r" b="b"/>
              <a:pathLst>
                <a:path w="130175" h="625475">
                  <a:moveTo>
                    <a:pt x="13462" y="0"/>
                  </a:moveTo>
                  <a:lnTo>
                    <a:pt x="43420" y="37061"/>
                  </a:lnTo>
                  <a:lnTo>
                    <a:pt x="68935" y="76285"/>
                  </a:lnTo>
                  <a:lnTo>
                    <a:pt x="90017" y="117325"/>
                  </a:lnTo>
                  <a:lnTo>
                    <a:pt x="106672" y="159833"/>
                  </a:lnTo>
                  <a:lnTo>
                    <a:pt x="118909" y="203461"/>
                  </a:lnTo>
                  <a:lnTo>
                    <a:pt x="126735" y="247864"/>
                  </a:lnTo>
                  <a:lnTo>
                    <a:pt x="130159" y="292694"/>
                  </a:lnTo>
                  <a:lnTo>
                    <a:pt x="129188" y="337604"/>
                  </a:lnTo>
                  <a:lnTo>
                    <a:pt x="123830" y="382247"/>
                  </a:lnTo>
                  <a:lnTo>
                    <a:pt x="114093" y="426275"/>
                  </a:lnTo>
                  <a:lnTo>
                    <a:pt x="99984" y="469343"/>
                  </a:lnTo>
                  <a:lnTo>
                    <a:pt x="81513" y="511101"/>
                  </a:lnTo>
                  <a:lnTo>
                    <a:pt x="58687" y="551204"/>
                  </a:lnTo>
                  <a:lnTo>
                    <a:pt x="31513" y="589305"/>
                  </a:lnTo>
                  <a:lnTo>
                    <a:pt x="0" y="625055"/>
                  </a:lnTo>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471936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6E25AB-A02B-1041-A96D-8446155E856C}"/>
              </a:ext>
            </a:extLst>
          </p:cNvPr>
          <p:cNvSpPr>
            <a:spLocks noGrp="1"/>
          </p:cNvSpPr>
          <p:nvPr>
            <p:ph sz="half" idx="1"/>
          </p:nvPr>
        </p:nvSpPr>
        <p:spPr/>
        <p:txBody>
          <a:bodyPr/>
          <a:lstStyle/>
          <a:p>
            <a:r>
              <a:rPr lang="en-US" altLang="en-US" dirty="0"/>
              <a:t>Perspective Projection</a:t>
            </a:r>
            <a:endParaRPr lang="en-US" dirty="0"/>
          </a:p>
        </p:txBody>
      </p:sp>
      <p:sp>
        <p:nvSpPr>
          <p:cNvPr id="3" name="Content Placeholder 2">
            <a:extLst>
              <a:ext uri="{FF2B5EF4-FFF2-40B4-BE49-F238E27FC236}">
                <a16:creationId xmlns:a16="http://schemas.microsoft.com/office/drawing/2014/main" id="{F9509572-9FE0-3643-BD74-5BFE4EE1EE65}"/>
              </a:ext>
            </a:extLst>
          </p:cNvPr>
          <p:cNvSpPr>
            <a:spLocks noGrp="1"/>
          </p:cNvSpPr>
          <p:nvPr>
            <p:ph sz="half" idx="10"/>
          </p:nvPr>
        </p:nvSpPr>
        <p:spPr/>
        <p:txBody>
          <a:bodyPr/>
          <a:lstStyle/>
          <a:p>
            <a:endParaRPr lang="en-US"/>
          </a:p>
        </p:txBody>
      </p:sp>
      <p:pic>
        <p:nvPicPr>
          <p:cNvPr id="12292" name="Picture 4">
            <a:extLst>
              <a:ext uri="{FF2B5EF4-FFF2-40B4-BE49-F238E27FC236}">
                <a16:creationId xmlns:a16="http://schemas.microsoft.com/office/drawing/2014/main" id="{72852D71-7B34-4D45-88A1-59E473464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86" y="4343399"/>
            <a:ext cx="7145628" cy="2514601"/>
          </a:xfrm>
          <a:prstGeom prst="rect">
            <a:avLst/>
          </a:prstGeom>
          <a:noFill/>
          <a:extLst>
            <a:ext uri="{909E8E84-426E-40DD-AFC4-6F175D3DCCD1}">
              <a14:hiddenFill xmlns:a14="http://schemas.microsoft.com/office/drawing/2010/main">
                <a:solidFill>
                  <a:srgbClr val="FFFFFF"/>
                </a:solidFill>
              </a14:hiddenFill>
            </a:ext>
          </a:extLst>
        </p:spPr>
      </p:pic>
      <p:sp>
        <p:nvSpPr>
          <p:cNvPr id="12293" name="Rectangle 5">
            <a:extLst>
              <a:ext uri="{FF2B5EF4-FFF2-40B4-BE49-F238E27FC236}">
                <a16:creationId xmlns:a16="http://schemas.microsoft.com/office/drawing/2014/main" id="{3EFE1BCF-28BE-3341-B546-07EF3B599F4A}"/>
              </a:ext>
            </a:extLst>
          </p:cNvPr>
          <p:cNvSpPr>
            <a:spLocks noChangeArrowheads="1"/>
          </p:cNvSpPr>
          <p:nvPr/>
        </p:nvSpPr>
        <p:spPr bwMode="auto">
          <a:xfrm>
            <a:off x="609600" y="2225674"/>
            <a:ext cx="3810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b="1" dirty="0" err="1"/>
              <a:t>glFrustum</a:t>
            </a:r>
            <a:r>
              <a:rPr lang="en-US" altLang="en-US" sz="2800" b="1" dirty="0"/>
              <a:t>(</a:t>
            </a:r>
            <a:r>
              <a:rPr lang="en-US" altLang="en-US" sz="2800" i="1" dirty="0"/>
              <a:t>l, r, b, t, n, f</a:t>
            </a:r>
            <a:r>
              <a:rPr lang="en-US" altLang="en-US" sz="2800" b="1" dirty="0"/>
              <a:t>)</a:t>
            </a:r>
            <a:endParaRPr lang="en-US" altLang="en-US" sz="2800" dirty="0"/>
          </a:p>
        </p:txBody>
      </p:sp>
      <p:pic>
        <p:nvPicPr>
          <p:cNvPr id="12295" name="Picture 7">
            <a:extLst>
              <a:ext uri="{FF2B5EF4-FFF2-40B4-BE49-F238E27FC236}">
                <a16:creationId xmlns:a16="http://schemas.microsoft.com/office/drawing/2014/main" id="{964D0869-729E-3D4B-A673-46077A55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717" y="1257299"/>
            <a:ext cx="6441483"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9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D7A36F8-3CDF-1C49-A757-4AAE3B5DA2E9}"/>
              </a:ext>
            </a:extLst>
          </p:cNvPr>
          <p:cNvSpPr>
            <a:spLocks noGrp="1"/>
          </p:cNvSpPr>
          <p:nvPr>
            <p:ph sz="half" idx="1"/>
          </p:nvPr>
        </p:nvSpPr>
        <p:spPr>
          <a:xfrm>
            <a:off x="3124200" y="827733"/>
            <a:ext cx="5943600" cy="5202536"/>
          </a:xfrm>
        </p:spPr>
        <p:txBody>
          <a:bodyPr>
            <a:normAutofit lnSpcReduction="10000"/>
          </a:bodyPr>
          <a:lstStyle/>
          <a:p>
            <a:r>
              <a:rPr lang="en-US" dirty="0"/>
              <a:t>Camera Positioning</a:t>
            </a:r>
          </a:p>
          <a:p>
            <a:pPr lvl="1"/>
            <a:r>
              <a:rPr lang="en-US" dirty="0"/>
              <a:t>Handled via the </a:t>
            </a:r>
            <a:r>
              <a:rPr lang="en-US" dirty="0" err="1"/>
              <a:t>ModelView</a:t>
            </a:r>
            <a:r>
              <a:rPr lang="en-US" dirty="0"/>
              <a:t> matrix</a:t>
            </a:r>
          </a:p>
          <a:p>
            <a:pPr lvl="1"/>
            <a:r>
              <a:rPr lang="en-US" dirty="0"/>
              <a:t>View mostly controlled with</a:t>
            </a:r>
          </a:p>
          <a:p>
            <a:pPr lvl="2"/>
            <a:r>
              <a:rPr lang="en-US" dirty="0"/>
              <a:t>Look at function</a:t>
            </a:r>
          </a:p>
          <a:p>
            <a:pPr lvl="1"/>
            <a:r>
              <a:rPr lang="en-US" dirty="0"/>
              <a:t>Model mostly controlled using (camera too):</a:t>
            </a:r>
          </a:p>
          <a:p>
            <a:pPr lvl="2"/>
            <a:r>
              <a:rPr lang="en-US" dirty="0"/>
              <a:t>Translation</a:t>
            </a:r>
          </a:p>
          <a:p>
            <a:pPr lvl="2"/>
            <a:r>
              <a:rPr lang="en-US" dirty="0"/>
              <a:t>Rotation</a:t>
            </a:r>
          </a:p>
          <a:p>
            <a:pPr lvl="2"/>
            <a:r>
              <a:rPr lang="en-US" dirty="0"/>
              <a:t>Scaling</a:t>
            </a:r>
          </a:p>
        </p:txBody>
      </p:sp>
      <p:sp>
        <p:nvSpPr>
          <p:cNvPr id="7" name="Content Placeholder 6">
            <a:extLst>
              <a:ext uri="{FF2B5EF4-FFF2-40B4-BE49-F238E27FC236}">
                <a16:creationId xmlns:a16="http://schemas.microsoft.com/office/drawing/2014/main" id="{44567CCA-E002-B64E-91E9-8C46E5C1290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066128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a:extLst>
              <a:ext uri="{FF2B5EF4-FFF2-40B4-BE49-F238E27FC236}">
                <a16:creationId xmlns:a16="http://schemas.microsoft.com/office/drawing/2014/main" id="{12C900C9-2943-6E4B-8837-E8E597734EA2}"/>
              </a:ext>
            </a:extLst>
          </p:cNvPr>
          <p:cNvSpPr txBox="1">
            <a:spLocks noGrp="1" noChangeArrowheads="1"/>
          </p:cNvSpPr>
          <p:nvPr>
            <p:ph sz="half" idx="1"/>
          </p:nvPr>
        </p:nvSpPr>
        <p:spPr/>
        <p:txBody>
          <a:bodyPr>
            <a:normAutofit fontScale="92500" lnSpcReduction="20000"/>
          </a:bodyPr>
          <a:lstStyle/>
          <a:p>
            <a:r>
              <a:rPr lang="en-US" altLang="en-US" dirty="0"/>
              <a:t>Look At Functions</a:t>
            </a:r>
          </a:p>
          <a:p>
            <a:pPr lvl="1"/>
            <a:br>
              <a:rPr lang="en-US" altLang="en-US" dirty="0"/>
            </a:br>
            <a:r>
              <a:rPr lang="en-US" altLang="en-US" dirty="0"/>
              <a:t>Establish a coordinate system </a:t>
            </a:r>
            <a:br>
              <a:rPr lang="en-US" altLang="en-US" dirty="0"/>
            </a:br>
            <a:r>
              <a:rPr lang="en-US" altLang="en-US" dirty="0"/>
              <a:t>by specifying an eye position </a:t>
            </a:r>
            <a:br>
              <a:rPr lang="en-US" altLang="en-US" dirty="0"/>
            </a:br>
            <a:r>
              <a:rPr lang="en-US" altLang="en-US" dirty="0"/>
              <a:t>(</a:t>
            </a:r>
            <a:r>
              <a:rPr lang="en-US" altLang="en-US" dirty="0" err="1"/>
              <a:t>eyex,eyey,eyez</a:t>
            </a:r>
            <a:r>
              <a:rPr lang="en-US" altLang="en-US" dirty="0"/>
              <a:t>); a target </a:t>
            </a:r>
            <a:br>
              <a:rPr lang="en-US" altLang="en-US" dirty="0"/>
            </a:br>
            <a:r>
              <a:rPr lang="en-US" altLang="en-US" dirty="0"/>
              <a:t>location (</a:t>
            </a:r>
            <a:r>
              <a:rPr lang="en-US" altLang="en-US" dirty="0" err="1"/>
              <a:t>atx,aty,atz</a:t>
            </a:r>
            <a:r>
              <a:rPr lang="en-US" altLang="en-US" dirty="0"/>
              <a:t>); and an </a:t>
            </a:r>
            <a:br>
              <a:rPr lang="en-US" altLang="en-US" dirty="0"/>
            </a:br>
            <a:r>
              <a:rPr lang="en-US" altLang="en-US" dirty="0"/>
              <a:t>up vector (</a:t>
            </a:r>
            <a:r>
              <a:rPr lang="en-US" altLang="en-US" dirty="0" err="1"/>
              <a:t>upx,upy,upz</a:t>
            </a:r>
            <a:r>
              <a:rPr lang="en-US" altLang="en-US" dirty="0"/>
              <a:t>)</a:t>
            </a:r>
          </a:p>
          <a:p>
            <a:pPr lvl="1"/>
            <a:r>
              <a:rPr lang="en-US" altLang="en-US" dirty="0"/>
              <a:t>For a proper coordinate system, up </a:t>
            </a:r>
            <a:br>
              <a:rPr lang="en-US" altLang="en-US" dirty="0"/>
            </a:br>
            <a:r>
              <a:rPr lang="en-US" altLang="en-US" dirty="0"/>
              <a:t>vector should be orthogonal to the </a:t>
            </a:r>
            <a:br>
              <a:rPr lang="en-US" altLang="en-US" dirty="0"/>
            </a:br>
            <a:r>
              <a:rPr lang="en-US" altLang="en-US" dirty="0"/>
              <a:t>view vector (at-eye). </a:t>
            </a:r>
          </a:p>
          <a:p>
            <a:pPr marL="228600" lvl="4" indent="-217488" algn="ctr"/>
            <a:br>
              <a:rPr lang="en-US" altLang="en-US" dirty="0"/>
            </a:br>
            <a:br>
              <a:rPr lang="en-US" altLang="en-US" dirty="0"/>
            </a:br>
            <a:r>
              <a:rPr lang="en-US" altLang="en-US" dirty="0" err="1"/>
              <a:t>gluLookAt</a:t>
            </a:r>
            <a:r>
              <a:rPr lang="en-US" altLang="en-US" dirty="0"/>
              <a:t>(</a:t>
            </a:r>
            <a:r>
              <a:rPr lang="en-US" altLang="en-US" dirty="0" err="1"/>
              <a:t>eyex</a:t>
            </a:r>
            <a:r>
              <a:rPr lang="en-US" altLang="en-US" dirty="0"/>
              <a:t>, </a:t>
            </a:r>
            <a:r>
              <a:rPr lang="en-US" altLang="en-US" dirty="0" err="1"/>
              <a:t>eyey</a:t>
            </a:r>
            <a:r>
              <a:rPr lang="en-US" altLang="en-US" dirty="0"/>
              <a:t>, </a:t>
            </a:r>
            <a:r>
              <a:rPr lang="en-US" altLang="en-US" dirty="0" err="1"/>
              <a:t>eyez</a:t>
            </a:r>
            <a:r>
              <a:rPr lang="en-US" altLang="en-US" dirty="0"/>
              <a:t>, </a:t>
            </a:r>
            <a:r>
              <a:rPr lang="en-US" altLang="en-US" dirty="0" err="1"/>
              <a:t>atx</a:t>
            </a:r>
            <a:r>
              <a:rPr lang="en-US" altLang="en-US" dirty="0"/>
              <a:t>, </a:t>
            </a:r>
            <a:r>
              <a:rPr lang="en-US" altLang="en-US" dirty="0" err="1"/>
              <a:t>aty</a:t>
            </a:r>
            <a:r>
              <a:rPr lang="en-US" altLang="en-US" dirty="0"/>
              <a:t>, </a:t>
            </a:r>
            <a:r>
              <a:rPr lang="en-US" altLang="en-US" dirty="0" err="1"/>
              <a:t>atz</a:t>
            </a:r>
            <a:r>
              <a:rPr lang="en-US" altLang="en-US" dirty="0"/>
              <a:t>, </a:t>
            </a:r>
            <a:r>
              <a:rPr lang="en-US" altLang="en-US" dirty="0" err="1"/>
              <a:t>upx</a:t>
            </a:r>
            <a:r>
              <a:rPr lang="en-US" altLang="en-US" dirty="0"/>
              <a:t>, </a:t>
            </a:r>
            <a:r>
              <a:rPr lang="en-US" altLang="en-US" dirty="0" err="1"/>
              <a:t>upy</a:t>
            </a:r>
            <a:r>
              <a:rPr lang="en-US" altLang="en-US" dirty="0"/>
              <a:t>, </a:t>
            </a:r>
            <a:r>
              <a:rPr lang="en-US" altLang="en-US" dirty="0" err="1"/>
              <a:t>upz</a:t>
            </a:r>
            <a:r>
              <a:rPr lang="en-US" altLang="en-US" dirty="0"/>
              <a:t>)</a:t>
            </a:r>
          </a:p>
        </p:txBody>
      </p:sp>
      <p:sp>
        <p:nvSpPr>
          <p:cNvPr id="4" name="Content Placeholder 3">
            <a:extLst>
              <a:ext uri="{FF2B5EF4-FFF2-40B4-BE49-F238E27FC236}">
                <a16:creationId xmlns:a16="http://schemas.microsoft.com/office/drawing/2014/main" id="{7DCA27EB-0F26-1A49-BD5C-FDAA091DC641}"/>
              </a:ext>
            </a:extLst>
          </p:cNvPr>
          <p:cNvSpPr>
            <a:spLocks noGrp="1"/>
          </p:cNvSpPr>
          <p:nvPr>
            <p:ph sz="half" idx="10"/>
          </p:nvPr>
        </p:nvSpPr>
        <p:spPr/>
        <p:txBody>
          <a:bodyPr/>
          <a:lstStyle/>
          <a:p>
            <a:endParaRPr lang="en-US"/>
          </a:p>
        </p:txBody>
      </p:sp>
      <p:pic>
        <p:nvPicPr>
          <p:cNvPr id="90115" name="Picture 3" descr="AN05F18">
            <a:extLst>
              <a:ext uri="{FF2B5EF4-FFF2-40B4-BE49-F238E27FC236}">
                <a16:creationId xmlns:a16="http://schemas.microsoft.com/office/drawing/2014/main" id="{74329FF4-D60E-DF47-B0FF-F9E4D3AA77E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1800" y="1524000"/>
            <a:ext cx="5227638" cy="3727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28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4987E6-D4AF-7347-8EA1-6E844FA4FB76}"/>
              </a:ext>
            </a:extLst>
          </p:cNvPr>
          <p:cNvSpPr>
            <a:spLocks noGrp="1"/>
          </p:cNvSpPr>
          <p:nvPr>
            <p:ph sz="half" idx="1"/>
          </p:nvPr>
        </p:nvSpPr>
        <p:spPr/>
        <p:txBody>
          <a:bodyPr>
            <a:normAutofit/>
          </a:bodyPr>
          <a:lstStyle/>
          <a:p>
            <a:r>
              <a:rPr lang="en-US" altLang="en-US" dirty="0"/>
              <a:t>OpenGL uses a column-major Matrices</a:t>
            </a:r>
            <a:endParaRPr lang="en-US" dirty="0"/>
          </a:p>
        </p:txBody>
      </p:sp>
      <p:sp>
        <p:nvSpPr>
          <p:cNvPr id="3" name="Content Placeholder 2">
            <a:extLst>
              <a:ext uri="{FF2B5EF4-FFF2-40B4-BE49-F238E27FC236}">
                <a16:creationId xmlns:a16="http://schemas.microsoft.com/office/drawing/2014/main" id="{CFECA951-CAC0-514A-9B64-0F902378FCD0}"/>
              </a:ext>
            </a:extLst>
          </p:cNvPr>
          <p:cNvSpPr>
            <a:spLocks noGrp="1"/>
          </p:cNvSpPr>
          <p:nvPr>
            <p:ph sz="half" idx="10"/>
          </p:nvPr>
        </p:nvSpPr>
        <p:spPr/>
        <p:txBody>
          <a:bodyPr/>
          <a:lstStyle/>
          <a:p>
            <a:endParaRPr lang="en-US"/>
          </a:p>
        </p:txBody>
      </p:sp>
      <p:pic>
        <p:nvPicPr>
          <p:cNvPr id="10245" name="Picture 5">
            <a:extLst>
              <a:ext uri="{FF2B5EF4-FFF2-40B4-BE49-F238E27FC236}">
                <a16:creationId xmlns:a16="http://schemas.microsoft.com/office/drawing/2014/main" id="{13E843A2-891A-2345-8158-A17D1341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079" y="1766600"/>
            <a:ext cx="5760720" cy="164836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a:extLst>
              <a:ext uri="{FF2B5EF4-FFF2-40B4-BE49-F238E27FC236}">
                <a16:creationId xmlns:a16="http://schemas.microsoft.com/office/drawing/2014/main" id="{0741FBFE-323C-054D-B5CB-D96936942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080" y="3563112"/>
            <a:ext cx="5760720" cy="2304288"/>
          </a:xfrm>
          <a:prstGeom prst="rect">
            <a:avLst/>
          </a:prstGeom>
          <a:noFill/>
          <a:extLst>
            <a:ext uri="{909E8E84-426E-40DD-AFC4-6F175D3DCCD1}">
              <a14:hiddenFill xmlns:a14="http://schemas.microsoft.com/office/drawing/2010/main">
                <a:solidFill>
                  <a:srgbClr val="FFFFFF"/>
                </a:solidFill>
              </a14:hiddenFill>
            </a:ext>
          </a:extLst>
        </p:spPr>
      </p:pic>
      <p:sp>
        <p:nvSpPr>
          <p:cNvPr id="10248" name="Text Box 8">
            <a:extLst>
              <a:ext uri="{FF2B5EF4-FFF2-40B4-BE49-F238E27FC236}">
                <a16:creationId xmlns:a16="http://schemas.microsoft.com/office/drawing/2014/main" id="{85B2DFD3-7EF7-D645-8513-35DB88CF12C6}"/>
              </a:ext>
            </a:extLst>
          </p:cNvPr>
          <p:cNvSpPr txBox="1">
            <a:spLocks noChangeArrowheads="1"/>
          </p:cNvSpPr>
          <p:nvPr/>
        </p:nvSpPr>
        <p:spPr bwMode="auto">
          <a:xfrm>
            <a:off x="1956290" y="2359947"/>
            <a:ext cx="25821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400" b="1" dirty="0" err="1"/>
              <a:t>glTranslate</a:t>
            </a:r>
            <a:r>
              <a:rPr lang="en-US" altLang="en-US" sz="2400" b="1" dirty="0"/>
              <a:t>*(</a:t>
            </a:r>
            <a:r>
              <a:rPr lang="en-US" altLang="en-US" sz="2400" i="1" dirty="0"/>
              <a:t>x, y, z</a:t>
            </a:r>
            <a:r>
              <a:rPr lang="en-US" altLang="en-US" sz="2400" b="1" dirty="0"/>
              <a:t>)</a:t>
            </a:r>
            <a:endParaRPr lang="en-US" altLang="en-US" sz="2400" dirty="0"/>
          </a:p>
        </p:txBody>
      </p:sp>
      <p:sp>
        <p:nvSpPr>
          <p:cNvPr id="10249" name="Rectangle 9">
            <a:extLst>
              <a:ext uri="{FF2B5EF4-FFF2-40B4-BE49-F238E27FC236}">
                <a16:creationId xmlns:a16="http://schemas.microsoft.com/office/drawing/2014/main" id="{BEA547B4-EFD3-364E-8E2A-585554F1174D}"/>
              </a:ext>
            </a:extLst>
          </p:cNvPr>
          <p:cNvSpPr>
            <a:spLocks noChangeArrowheads="1"/>
          </p:cNvSpPr>
          <p:nvPr/>
        </p:nvSpPr>
        <p:spPr bwMode="auto">
          <a:xfrm>
            <a:off x="2252472" y="4484423"/>
            <a:ext cx="228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2400" b="1" dirty="0" err="1"/>
              <a:t>glScale</a:t>
            </a:r>
            <a:r>
              <a:rPr lang="en-US" altLang="en-US" sz="2400" b="1" dirty="0"/>
              <a:t>*(</a:t>
            </a:r>
            <a:r>
              <a:rPr lang="en-US" altLang="en-US" sz="2400" i="1" dirty="0"/>
              <a:t>x, y, z</a:t>
            </a:r>
            <a:r>
              <a:rPr lang="en-US" altLang="en-US" sz="2400" b="1" dirty="0"/>
              <a:t>)</a:t>
            </a:r>
            <a:endParaRPr lang="en-US" altLang="en-US" sz="2400" dirty="0"/>
          </a:p>
        </p:txBody>
      </p:sp>
    </p:spTree>
    <p:extLst>
      <p:ext uri="{BB962C8B-B14F-4D97-AF65-F5344CB8AC3E}">
        <p14:creationId xmlns:p14="http://schemas.microsoft.com/office/powerpoint/2010/main" val="280805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E702F1-33F5-C24B-B8C5-4E47634BFAAF}"/>
              </a:ext>
            </a:extLst>
          </p:cNvPr>
          <p:cNvSpPr>
            <a:spLocks noGrp="1"/>
          </p:cNvSpPr>
          <p:nvPr>
            <p:ph sz="half" idx="1"/>
          </p:nvPr>
        </p:nvSpPr>
        <p:spPr/>
        <p:txBody>
          <a:bodyPr/>
          <a:lstStyle/>
          <a:p>
            <a:r>
              <a:rPr lang="en-US" altLang="en-US" sz="4000" dirty="0"/>
              <a:t>Moving Camera Back</a:t>
            </a:r>
            <a:endParaRPr lang="en-US" dirty="0"/>
          </a:p>
        </p:txBody>
      </p:sp>
      <p:sp>
        <p:nvSpPr>
          <p:cNvPr id="6" name="Content Placeholder 5">
            <a:extLst>
              <a:ext uri="{FF2B5EF4-FFF2-40B4-BE49-F238E27FC236}">
                <a16:creationId xmlns:a16="http://schemas.microsoft.com/office/drawing/2014/main" id="{66DF1293-E7A1-B44A-8EED-6EFD781809A4}"/>
              </a:ext>
            </a:extLst>
          </p:cNvPr>
          <p:cNvSpPr>
            <a:spLocks noGrp="1"/>
          </p:cNvSpPr>
          <p:nvPr>
            <p:ph sz="half" idx="10"/>
          </p:nvPr>
        </p:nvSpPr>
        <p:spPr/>
        <p:txBody>
          <a:bodyPr/>
          <a:lstStyle/>
          <a:p>
            <a:endParaRPr lang="en-US"/>
          </a:p>
        </p:txBody>
      </p:sp>
      <p:pic>
        <p:nvPicPr>
          <p:cNvPr id="11" name="Picture 3" descr="AN05F13">
            <a:extLst>
              <a:ext uri="{FF2B5EF4-FFF2-40B4-BE49-F238E27FC236}">
                <a16:creationId xmlns:a16="http://schemas.microsoft.com/office/drawing/2014/main" id="{D07F8DA7-D5BD-164E-9594-826C8330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057401"/>
            <a:ext cx="6446838" cy="40814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a:extLst>
              <a:ext uri="{FF2B5EF4-FFF2-40B4-BE49-F238E27FC236}">
                <a16:creationId xmlns:a16="http://schemas.microsoft.com/office/drawing/2014/main" id="{74B339F6-BC79-E641-B2F7-0A4317EDC9A8}"/>
              </a:ext>
            </a:extLst>
          </p:cNvPr>
          <p:cNvSpPr txBox="1">
            <a:spLocks noChangeArrowheads="1"/>
          </p:cNvSpPr>
          <p:nvPr/>
        </p:nvSpPr>
        <p:spPr bwMode="auto">
          <a:xfrm>
            <a:off x="5638801" y="1600201"/>
            <a:ext cx="41713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1">
            <a:spAutoFit/>
          </a:bodyPr>
          <a:lstStyle/>
          <a:p>
            <a:pPr eaLnBrk="0" hangingPunct="0"/>
            <a:r>
              <a:rPr lang="en-US" altLang="en-US" sz="2400" dirty="0"/>
              <a:t>frames after translation by –d</a:t>
            </a:r>
          </a:p>
          <a:p>
            <a:pPr eaLnBrk="0" hangingPunct="0"/>
            <a:r>
              <a:rPr lang="en-US" altLang="en-US" sz="2400" dirty="0"/>
              <a:t> d &gt; 0</a:t>
            </a:r>
          </a:p>
        </p:txBody>
      </p:sp>
      <p:sp>
        <p:nvSpPr>
          <p:cNvPr id="13" name="Text Box 4">
            <a:extLst>
              <a:ext uri="{FF2B5EF4-FFF2-40B4-BE49-F238E27FC236}">
                <a16:creationId xmlns:a16="http://schemas.microsoft.com/office/drawing/2014/main" id="{A3D1D044-2594-A14C-B7CB-E09A5B442682}"/>
              </a:ext>
            </a:extLst>
          </p:cNvPr>
          <p:cNvSpPr txBox="1">
            <a:spLocks noChangeArrowheads="1"/>
          </p:cNvSpPr>
          <p:nvPr/>
        </p:nvSpPr>
        <p:spPr>
          <a:xfrm>
            <a:off x="2732702" y="2590800"/>
            <a:ext cx="2339975" cy="584200"/>
          </a:xfrm>
          <a:prstGeom prst="rect">
            <a:avLst/>
          </a:prstGeo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txBody>
          <a:bodyPr vert="horz" wrap="square" lIns="92075" tIns="46038" rIns="92075" bIns="46038" numCol="1" rtlCol="0" anchor="t" anchorCtr="0" compatLnSpc="1">
            <a:prstTxWarp prst="textNoShape">
              <a:avLst/>
            </a:prstTxWarp>
            <a:normAutofit/>
          </a:bodyPr>
          <a:lstStyle>
            <a:lvl1pPr marL="0" indent="0" algn="ctr" defTabSz="914353" rtl="0" eaLnBrk="1" latinLnBrk="0" hangingPunct="1">
              <a:lnSpc>
                <a:spcPct val="90000"/>
              </a:lnSpc>
              <a:spcBef>
                <a:spcPts val="1000"/>
              </a:spcBef>
              <a:buClr>
                <a:schemeClr val="bg1"/>
              </a:buClr>
              <a:buSzPct val="25000"/>
              <a:buFont typeface="Arial" panose="020B0604020202020204" pitchFamily="34" charset="0"/>
              <a:buChar char="•"/>
              <a:tabLst/>
              <a:defRPr sz="3999" u="sng" kern="1200" cap="small" baseline="0">
                <a:solidFill>
                  <a:schemeClr val="tx1"/>
                </a:solidFill>
                <a:latin typeface="Gill Sans MT" panose="020B0502020104020203" pitchFamily="34" charset="0"/>
                <a:ea typeface="+mn-ea"/>
                <a:cs typeface="+mn-cs"/>
              </a:defRPr>
            </a:lvl1pPr>
            <a:lvl2pPr marL="0" indent="0" algn="r" defTabSz="117461" rtl="0" eaLnBrk="1" latinLnBrk="0" hangingPunct="1">
              <a:lnSpc>
                <a:spcPct val="90000"/>
              </a:lnSpc>
              <a:spcBef>
                <a:spcPts val="500"/>
              </a:spcBef>
              <a:buClr>
                <a:schemeClr val="bg1"/>
              </a:buClr>
              <a:buSzPct val="25000"/>
              <a:buFont typeface="Arial" panose="020B0604020202020204" pitchFamily="34" charset="0"/>
              <a:buChar char="•"/>
              <a:defRPr sz="3199" kern="1200">
                <a:solidFill>
                  <a:schemeClr val="tx1"/>
                </a:solidFill>
                <a:latin typeface="Gill Sans MT" panose="020B0502020104020203" pitchFamily="34" charset="0"/>
                <a:ea typeface="+mn-ea"/>
                <a:cs typeface="+mn-cs"/>
              </a:defRPr>
            </a:lvl2pPr>
            <a:lvl3pPr marL="1142942"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2399" kern="1200">
                <a:solidFill>
                  <a:schemeClr val="tx1"/>
                </a:solidFill>
                <a:latin typeface="Gill Sans MT" panose="020B0502020104020203" pitchFamily="34" charset="0"/>
                <a:ea typeface="+mn-ea"/>
                <a:cs typeface="+mn-cs"/>
              </a:defRPr>
            </a:lvl3pPr>
            <a:lvl4pPr marL="1600118"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500" indent="-190500">
              <a:spcBef>
                <a:spcPct val="0"/>
              </a:spcBef>
              <a:buFont typeface="Arial" panose="020B0604020202020204" pitchFamily="34" charset="0"/>
              <a:buNone/>
            </a:pPr>
            <a:r>
              <a:rPr lang="en-US" altLang="en-US" sz="2500"/>
              <a:t>default frames</a:t>
            </a:r>
          </a:p>
        </p:txBody>
      </p:sp>
    </p:spTree>
    <p:extLst>
      <p:ext uri="{BB962C8B-B14F-4D97-AF65-F5344CB8AC3E}">
        <p14:creationId xmlns:p14="http://schemas.microsoft.com/office/powerpoint/2010/main" val="4197208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8BD70-8494-7547-AD5E-EFF6E56766FD}"/>
              </a:ext>
            </a:extLst>
          </p:cNvPr>
          <p:cNvSpPr>
            <a:spLocks noGrp="1"/>
          </p:cNvSpPr>
          <p:nvPr>
            <p:ph sz="half" idx="1"/>
          </p:nvPr>
        </p:nvSpPr>
        <p:spPr/>
        <p:txBody>
          <a:bodyPr/>
          <a:lstStyle/>
          <a:p>
            <a:r>
              <a:rPr lang="en-US" altLang="en-US" dirty="0"/>
              <a:t>Rotations</a:t>
            </a:r>
            <a:endParaRPr lang="en-US" dirty="0"/>
          </a:p>
        </p:txBody>
      </p:sp>
      <p:sp>
        <p:nvSpPr>
          <p:cNvPr id="3" name="Content Placeholder 2">
            <a:extLst>
              <a:ext uri="{FF2B5EF4-FFF2-40B4-BE49-F238E27FC236}">
                <a16:creationId xmlns:a16="http://schemas.microsoft.com/office/drawing/2014/main" id="{663EFE94-2535-9F44-85A3-B908CBA92102}"/>
              </a:ext>
            </a:extLst>
          </p:cNvPr>
          <p:cNvSpPr>
            <a:spLocks noGrp="1"/>
          </p:cNvSpPr>
          <p:nvPr>
            <p:ph sz="half" idx="10"/>
          </p:nvPr>
        </p:nvSpPr>
        <p:spPr/>
        <p:txBody>
          <a:bodyPr/>
          <a:lstStyle/>
          <a:p>
            <a:endParaRPr lang="en-US"/>
          </a:p>
        </p:txBody>
      </p:sp>
      <p:pic>
        <p:nvPicPr>
          <p:cNvPr id="11269" name="Picture 5">
            <a:extLst>
              <a:ext uri="{FF2B5EF4-FFF2-40B4-BE49-F238E27FC236}">
                <a16:creationId xmlns:a16="http://schemas.microsoft.com/office/drawing/2014/main" id="{F0B58106-739D-3248-A2B1-8B27A50E0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047504"/>
            <a:ext cx="5791200" cy="558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1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a:extLst>
              <a:ext uri="{FF2B5EF4-FFF2-40B4-BE49-F238E27FC236}">
                <a16:creationId xmlns:a16="http://schemas.microsoft.com/office/drawing/2014/main" id="{D537329A-F8E9-4640-8243-2316A5A23EB6}"/>
              </a:ext>
            </a:extLst>
          </p:cNvPr>
          <p:cNvSpPr>
            <a:spLocks noGrp="1" noChangeArrowheads="1"/>
          </p:cNvSpPr>
          <p:nvPr>
            <p:ph sz="half" idx="1"/>
          </p:nvPr>
        </p:nvSpPr>
        <p:spPr/>
        <p:txBody>
          <a:bodyPr/>
          <a:lstStyle/>
          <a:p>
            <a:r>
              <a:rPr lang="en-US" altLang="en-US" dirty="0"/>
              <a:t>Moving the Camera</a:t>
            </a:r>
          </a:p>
          <a:p>
            <a:pPr lvl="1"/>
            <a:r>
              <a:rPr lang="en-US" altLang="en-US" dirty="0"/>
              <a:t>We can move the camera to any desired position by a sequence of rotations and translations</a:t>
            </a:r>
          </a:p>
          <a:p>
            <a:pPr lvl="1"/>
            <a:r>
              <a:rPr lang="en-US" altLang="en-US" dirty="0"/>
              <a:t>Example: side view</a:t>
            </a:r>
          </a:p>
          <a:p>
            <a:pPr lvl="2"/>
            <a:r>
              <a:rPr lang="en-US" altLang="en-US" dirty="0"/>
              <a:t>Rotate the camera</a:t>
            </a:r>
          </a:p>
          <a:p>
            <a:pPr lvl="2"/>
            <a:r>
              <a:rPr lang="en-US" altLang="en-US" dirty="0"/>
              <a:t>Move it away from origin</a:t>
            </a:r>
          </a:p>
          <a:p>
            <a:pPr lvl="2"/>
            <a:r>
              <a:rPr lang="en-US" altLang="en-US" dirty="0"/>
              <a:t>Model-view matrix C = RT</a:t>
            </a:r>
          </a:p>
        </p:txBody>
      </p:sp>
      <p:sp>
        <p:nvSpPr>
          <p:cNvPr id="4" name="Content Placeholder 3">
            <a:extLst>
              <a:ext uri="{FF2B5EF4-FFF2-40B4-BE49-F238E27FC236}">
                <a16:creationId xmlns:a16="http://schemas.microsoft.com/office/drawing/2014/main" id="{DFBDE19A-B25E-6342-A719-2E187D22662C}"/>
              </a:ext>
            </a:extLst>
          </p:cNvPr>
          <p:cNvSpPr>
            <a:spLocks noGrp="1"/>
          </p:cNvSpPr>
          <p:nvPr>
            <p:ph sz="half" idx="10"/>
          </p:nvPr>
        </p:nvSpPr>
        <p:spPr/>
        <p:txBody>
          <a:bodyPr/>
          <a:lstStyle/>
          <a:p>
            <a:endParaRPr lang="en-US"/>
          </a:p>
        </p:txBody>
      </p:sp>
      <p:pic>
        <p:nvPicPr>
          <p:cNvPr id="6" name="Picture 4" descr="AN05F14">
            <a:extLst>
              <a:ext uri="{FF2B5EF4-FFF2-40B4-BE49-F238E27FC236}">
                <a16:creationId xmlns:a16="http://schemas.microsoft.com/office/drawing/2014/main" id="{00221FE2-AFBB-6347-9B79-97989243C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063737"/>
            <a:ext cx="3227388" cy="295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25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1027">
            <a:extLst>
              <a:ext uri="{FF2B5EF4-FFF2-40B4-BE49-F238E27FC236}">
                <a16:creationId xmlns:a16="http://schemas.microsoft.com/office/drawing/2014/main" id="{668643F1-1F4E-7E44-8DD8-7D3B1CBEEF6B}"/>
              </a:ext>
            </a:extLst>
          </p:cNvPr>
          <p:cNvSpPr>
            <a:spLocks noGrp="1" noChangeArrowheads="1"/>
          </p:cNvSpPr>
          <p:nvPr>
            <p:ph sz="half" idx="1"/>
          </p:nvPr>
        </p:nvSpPr>
        <p:spPr/>
        <p:txBody>
          <a:bodyPr>
            <a:normAutofit fontScale="92500" lnSpcReduction="20000"/>
          </a:bodyPr>
          <a:lstStyle/>
          <a:p>
            <a:r>
              <a:rPr lang="en-US" altLang="en-US" dirty="0"/>
              <a:t>Quaternions</a:t>
            </a:r>
          </a:p>
          <a:p>
            <a:pPr lvl="1"/>
            <a:r>
              <a:rPr lang="en-US" altLang="en-US" dirty="0"/>
              <a:t>Extension of imaginary numbers to three dimensions</a:t>
            </a:r>
          </a:p>
          <a:p>
            <a:pPr lvl="1"/>
            <a:r>
              <a:rPr lang="en-US" altLang="en-US" dirty="0"/>
              <a:t>Requires one real and three imaginary components </a:t>
            </a:r>
            <a:r>
              <a:rPr lang="en-US" altLang="en-US" dirty="0" err="1"/>
              <a:t>i</a:t>
            </a:r>
            <a:r>
              <a:rPr lang="en-US" altLang="en-US" dirty="0"/>
              <a:t>, j, k</a:t>
            </a:r>
          </a:p>
          <a:p>
            <a:pPr lvl="1"/>
            <a:endParaRPr lang="en-US" altLang="en-US" dirty="0"/>
          </a:p>
          <a:p>
            <a:pPr lvl="1"/>
            <a:r>
              <a:rPr lang="en-US" altLang="en-US" dirty="0"/>
              <a:t>Quaternions can express rotations on sphere smoothly and efficiently. </a:t>
            </a:r>
          </a:p>
          <a:p>
            <a:pPr lvl="1"/>
            <a:r>
              <a:rPr lang="en-US" altLang="en-US" dirty="0"/>
              <a:t>Process:</a:t>
            </a:r>
          </a:p>
          <a:p>
            <a:pPr lvl="2"/>
            <a:r>
              <a:rPr lang="en-US" altLang="en-US" dirty="0"/>
              <a:t>Model-view matrix </a:t>
            </a:r>
            <a:r>
              <a:rPr lang="en-US" altLang="en-US" dirty="0">
                <a:sym typeface="Symbol" pitchFamily="2" charset="2"/>
              </a:rPr>
              <a:t> </a:t>
            </a:r>
            <a:r>
              <a:rPr lang="en-US" altLang="en-US" dirty="0"/>
              <a:t>quaternion</a:t>
            </a:r>
          </a:p>
          <a:p>
            <a:pPr lvl="2"/>
            <a:r>
              <a:rPr lang="en-US" altLang="en-US" dirty="0"/>
              <a:t>Carry out operations with quaternions</a:t>
            </a:r>
          </a:p>
          <a:p>
            <a:pPr lvl="2"/>
            <a:r>
              <a:rPr lang="en-US" altLang="en-US" dirty="0"/>
              <a:t>Quaternion </a:t>
            </a:r>
            <a:r>
              <a:rPr lang="en-US" altLang="en-US" dirty="0">
                <a:sym typeface="Symbol" pitchFamily="2" charset="2"/>
              </a:rPr>
              <a:t></a:t>
            </a:r>
            <a:r>
              <a:rPr lang="en-US" altLang="en-US" dirty="0"/>
              <a:t> Model-view matrix</a:t>
            </a:r>
          </a:p>
        </p:txBody>
      </p:sp>
      <p:sp>
        <p:nvSpPr>
          <p:cNvPr id="4" name="Content Placeholder 3">
            <a:extLst>
              <a:ext uri="{FF2B5EF4-FFF2-40B4-BE49-F238E27FC236}">
                <a16:creationId xmlns:a16="http://schemas.microsoft.com/office/drawing/2014/main" id="{1459BE52-5BD6-634B-9FCF-4ABE906AC219}"/>
              </a:ext>
            </a:extLst>
          </p:cNvPr>
          <p:cNvSpPr>
            <a:spLocks noGrp="1"/>
          </p:cNvSpPr>
          <p:nvPr>
            <p:ph sz="half" idx="10"/>
          </p:nvPr>
        </p:nvSpPr>
        <p:spPr/>
        <p:txBody>
          <a:bodyPr/>
          <a:lstStyle/>
          <a:p>
            <a:endParaRPr lang="en-US"/>
          </a:p>
        </p:txBody>
      </p:sp>
      <p:sp>
        <p:nvSpPr>
          <p:cNvPr id="18438" name="Text Box 1028">
            <a:extLst>
              <a:ext uri="{FF2B5EF4-FFF2-40B4-BE49-F238E27FC236}">
                <a16:creationId xmlns:a16="http://schemas.microsoft.com/office/drawing/2014/main" id="{93FC73E5-E941-D24D-A8A6-32BB3B15D7A5}"/>
              </a:ext>
            </a:extLst>
          </p:cNvPr>
          <p:cNvSpPr txBox="1">
            <a:spLocks noChangeArrowheads="1"/>
          </p:cNvSpPr>
          <p:nvPr/>
        </p:nvSpPr>
        <p:spPr bwMode="auto">
          <a:xfrm>
            <a:off x="4683125" y="2743200"/>
            <a:ext cx="282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pPr>
            <a:r>
              <a:rPr lang="en-US" altLang="en-US" sz="2700" i="1" dirty="0"/>
              <a:t>q=q</a:t>
            </a:r>
            <a:r>
              <a:rPr lang="en-US" altLang="en-US" sz="2700" baseline="-25000" dirty="0"/>
              <a:t>0</a:t>
            </a:r>
            <a:r>
              <a:rPr lang="en-US" altLang="en-US" sz="2700" i="1" dirty="0"/>
              <a:t>+q</a:t>
            </a:r>
            <a:r>
              <a:rPr lang="en-US" altLang="en-US" sz="2700" baseline="-25000" dirty="0"/>
              <a:t>1</a:t>
            </a:r>
            <a:r>
              <a:rPr lang="en-US" altLang="en-US" sz="2700" b="1" dirty="0"/>
              <a:t>i</a:t>
            </a:r>
            <a:r>
              <a:rPr lang="en-US" altLang="en-US" sz="2700" i="1" dirty="0"/>
              <a:t>+q</a:t>
            </a:r>
            <a:r>
              <a:rPr lang="en-US" altLang="en-US" sz="2700" baseline="-25000" dirty="0"/>
              <a:t>2</a:t>
            </a:r>
            <a:r>
              <a:rPr lang="en-US" altLang="en-US" sz="2700" b="1" dirty="0"/>
              <a:t>j</a:t>
            </a:r>
            <a:r>
              <a:rPr lang="en-US" altLang="en-US" sz="2700" i="1" dirty="0"/>
              <a:t>+q</a:t>
            </a:r>
            <a:r>
              <a:rPr lang="en-US" altLang="en-US" sz="2700" baseline="-25000" dirty="0"/>
              <a:t>3</a:t>
            </a:r>
            <a:r>
              <a:rPr lang="en-US" altLang="en-US" sz="2700" b="1" dirty="0"/>
              <a:t>k</a:t>
            </a:r>
            <a:endParaRPr lang="en-US" altLang="en-US" dirty="0"/>
          </a:p>
        </p:txBody>
      </p:sp>
    </p:spTree>
    <p:extLst>
      <p:ext uri="{BB962C8B-B14F-4D97-AF65-F5344CB8AC3E}">
        <p14:creationId xmlns:p14="http://schemas.microsoft.com/office/powerpoint/2010/main" val="1995805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6E536A-5048-6849-BCE1-9749102F5684}"/>
              </a:ext>
            </a:extLst>
          </p:cNvPr>
          <p:cNvSpPr>
            <a:spLocks noGrp="1"/>
          </p:cNvSpPr>
          <p:nvPr>
            <p:ph sz="half" idx="1"/>
          </p:nvPr>
        </p:nvSpPr>
        <p:spPr/>
        <p:txBody>
          <a:bodyPr/>
          <a:lstStyle/>
          <a:p>
            <a:r>
              <a:rPr lang="en-US" dirty="0"/>
              <a:t>Why </a:t>
            </a:r>
            <a:r>
              <a:rPr lang="en-US" dirty="0" err="1"/>
              <a:t>Quaternoins</a:t>
            </a:r>
            <a:endParaRPr lang="en-US" dirty="0"/>
          </a:p>
        </p:txBody>
      </p:sp>
      <p:sp>
        <p:nvSpPr>
          <p:cNvPr id="4" name="Content Placeholder 3">
            <a:extLst>
              <a:ext uri="{FF2B5EF4-FFF2-40B4-BE49-F238E27FC236}">
                <a16:creationId xmlns:a16="http://schemas.microsoft.com/office/drawing/2014/main" id="{B696BB85-57C6-1F45-9504-0296B58954A1}"/>
              </a:ext>
            </a:extLst>
          </p:cNvPr>
          <p:cNvSpPr>
            <a:spLocks noGrp="1"/>
          </p:cNvSpPr>
          <p:nvPr>
            <p:ph sz="half" idx="10"/>
          </p:nvPr>
        </p:nvSpPr>
        <p:spPr/>
        <p:txBody>
          <a:bodyPr/>
          <a:lstStyle/>
          <a:p>
            <a:r>
              <a:rPr lang="en-US" dirty="0">
                <a:hlinkClick r:id="rId3"/>
              </a:rPr>
              <a:t>https://youtu.be/zjMuIxRvygQ</a:t>
            </a:r>
            <a:r>
              <a:rPr lang="en-US" dirty="0"/>
              <a:t> </a:t>
            </a:r>
          </a:p>
        </p:txBody>
      </p:sp>
      <p:pic>
        <p:nvPicPr>
          <p:cNvPr id="5" name="Online Media 4" descr="Quaternions and 3d rotation, explained interactively">
            <a:hlinkClick r:id="" action="ppaction://media"/>
            <a:extLst>
              <a:ext uri="{FF2B5EF4-FFF2-40B4-BE49-F238E27FC236}">
                <a16:creationId xmlns:a16="http://schemas.microsoft.com/office/drawing/2014/main" id="{9E0D7B1E-7A6A-C448-8196-6DADAE2717E0}"/>
              </a:ext>
            </a:extLst>
          </p:cNvPr>
          <p:cNvPicPr>
            <a:picLocks noRot="1" noChangeAspect="1"/>
          </p:cNvPicPr>
          <p:nvPr>
            <a:videoFile r:link="rId1"/>
          </p:nvPr>
        </p:nvPicPr>
        <p:blipFill>
          <a:blip r:embed="rId4"/>
          <a:stretch>
            <a:fillRect/>
          </a:stretch>
        </p:blipFill>
        <p:spPr>
          <a:xfrm>
            <a:off x="1295400" y="1047504"/>
            <a:ext cx="9601200" cy="5400675"/>
          </a:xfrm>
          <a:prstGeom prst="rect">
            <a:avLst/>
          </a:prstGeom>
        </p:spPr>
      </p:pic>
    </p:spTree>
    <p:extLst>
      <p:ext uri="{BB962C8B-B14F-4D97-AF65-F5344CB8AC3E}">
        <p14:creationId xmlns:p14="http://schemas.microsoft.com/office/powerpoint/2010/main" val="5679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74503C58-3D45-DE4F-B7D5-713228EEC42F}"/>
              </a:ext>
            </a:extLst>
          </p:cNvPr>
          <p:cNvPicPr>
            <a:picLocks noChangeAspect="1"/>
          </p:cNvPicPr>
          <p:nvPr/>
        </p:nvPicPr>
        <p:blipFill rotWithShape="1">
          <a:blip r:embed="rId3"/>
          <a:srcRect l="2813" t="12292" r="59375" b="34375"/>
          <a:stretch/>
        </p:blipFill>
        <p:spPr>
          <a:xfrm>
            <a:off x="1600200" y="914400"/>
            <a:ext cx="3457575" cy="3657600"/>
          </a:xfrm>
          <a:prstGeom prst="rect">
            <a:avLst/>
          </a:prstGeom>
        </p:spPr>
      </p:pic>
      <p:pic>
        <p:nvPicPr>
          <p:cNvPr id="40" name="Picture 39">
            <a:extLst>
              <a:ext uri="{FF2B5EF4-FFF2-40B4-BE49-F238E27FC236}">
                <a16:creationId xmlns:a16="http://schemas.microsoft.com/office/drawing/2014/main" id="{22A3324D-9141-AA43-93F9-925A4F2EACF6}"/>
              </a:ext>
            </a:extLst>
          </p:cNvPr>
          <p:cNvPicPr>
            <a:picLocks noChangeAspect="1"/>
          </p:cNvPicPr>
          <p:nvPr/>
        </p:nvPicPr>
        <p:blipFill rotWithShape="1">
          <a:blip r:embed="rId3"/>
          <a:srcRect l="25990" t="63402" r="54635" b="2640"/>
          <a:stretch/>
        </p:blipFill>
        <p:spPr>
          <a:xfrm>
            <a:off x="3626643" y="4303164"/>
            <a:ext cx="1771650" cy="2328863"/>
          </a:xfrm>
          <a:prstGeom prst="rect">
            <a:avLst/>
          </a:prstGeom>
        </p:spPr>
      </p:pic>
      <p:pic>
        <p:nvPicPr>
          <p:cNvPr id="41" name="Picture 40">
            <a:extLst>
              <a:ext uri="{FF2B5EF4-FFF2-40B4-BE49-F238E27FC236}">
                <a16:creationId xmlns:a16="http://schemas.microsoft.com/office/drawing/2014/main" id="{8F2D6959-9A2C-DF4C-B5FB-B91C3505B843}"/>
              </a:ext>
            </a:extLst>
          </p:cNvPr>
          <p:cNvPicPr>
            <a:picLocks noChangeAspect="1"/>
          </p:cNvPicPr>
          <p:nvPr/>
        </p:nvPicPr>
        <p:blipFill rotWithShape="1">
          <a:blip r:embed="rId3"/>
          <a:srcRect l="57500" t="15556" r="6667" b="48889"/>
          <a:stretch/>
        </p:blipFill>
        <p:spPr>
          <a:xfrm>
            <a:off x="5867400" y="1295400"/>
            <a:ext cx="3276600" cy="2438400"/>
          </a:xfrm>
          <a:prstGeom prst="rect">
            <a:avLst/>
          </a:prstGeom>
        </p:spPr>
      </p:pic>
      <p:pic>
        <p:nvPicPr>
          <p:cNvPr id="42" name="Picture 41">
            <a:extLst>
              <a:ext uri="{FF2B5EF4-FFF2-40B4-BE49-F238E27FC236}">
                <a16:creationId xmlns:a16="http://schemas.microsoft.com/office/drawing/2014/main" id="{6D807278-F69D-D942-8BCE-B9603266A537}"/>
              </a:ext>
            </a:extLst>
          </p:cNvPr>
          <p:cNvPicPr>
            <a:picLocks noChangeAspect="1"/>
          </p:cNvPicPr>
          <p:nvPr/>
        </p:nvPicPr>
        <p:blipFill rotWithShape="1">
          <a:blip r:embed="rId3"/>
          <a:srcRect l="57500" t="60000" r="6667" b="4444"/>
          <a:stretch/>
        </p:blipFill>
        <p:spPr>
          <a:xfrm>
            <a:off x="7734300" y="3845749"/>
            <a:ext cx="3276600" cy="2438400"/>
          </a:xfrm>
          <a:prstGeom prst="rect">
            <a:avLst/>
          </a:prstGeom>
        </p:spPr>
      </p:pic>
      <p:sp>
        <p:nvSpPr>
          <p:cNvPr id="43" name="Content Placeholder 42">
            <a:extLst>
              <a:ext uri="{FF2B5EF4-FFF2-40B4-BE49-F238E27FC236}">
                <a16:creationId xmlns:a16="http://schemas.microsoft.com/office/drawing/2014/main" id="{29BF1469-A56D-C740-BFA0-CB0ED21A67D1}"/>
              </a:ext>
            </a:extLst>
          </p:cNvPr>
          <p:cNvSpPr>
            <a:spLocks noGrp="1"/>
          </p:cNvSpPr>
          <p:nvPr>
            <p:ph sz="half" idx="1"/>
          </p:nvPr>
        </p:nvSpPr>
        <p:spPr/>
        <p:txBody>
          <a:bodyPr/>
          <a:lstStyle/>
          <a:p>
            <a:r>
              <a:rPr lang="en-US" dirty="0"/>
              <a:t>How do we really see depth?</a:t>
            </a:r>
          </a:p>
        </p:txBody>
      </p:sp>
      <p:sp>
        <p:nvSpPr>
          <p:cNvPr id="44" name="Content Placeholder 43">
            <a:extLst>
              <a:ext uri="{FF2B5EF4-FFF2-40B4-BE49-F238E27FC236}">
                <a16:creationId xmlns:a16="http://schemas.microsoft.com/office/drawing/2014/main" id="{7267E3AC-DB00-BC46-A424-896607B9AA0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6825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sz="half" idx="1"/>
          </p:nvPr>
        </p:nvSpPr>
        <p:spPr>
          <a:xfrm>
            <a:off x="914400" y="827733"/>
            <a:ext cx="6123942" cy="5202536"/>
          </a:xfrm>
        </p:spPr>
        <p:txBody>
          <a:bodyPr>
            <a:normAutofit fontScale="85000" lnSpcReduction="20000"/>
          </a:bodyPr>
          <a:lstStyle/>
          <a:p>
            <a:r>
              <a:rPr lang="en-US" dirty="0"/>
              <a:t>Parallax</a:t>
            </a:r>
          </a:p>
          <a:p>
            <a:pPr lvl="1"/>
            <a:r>
              <a:rPr lang="en-US" b="1" dirty="0"/>
              <a:t>Parallax</a:t>
            </a:r>
            <a:r>
              <a:rPr lang="en-US" dirty="0"/>
              <a:t>, the distance between right and left eye projections.</a:t>
            </a:r>
          </a:p>
          <a:p>
            <a:pPr lvl="1"/>
            <a:r>
              <a:rPr lang="en-US" b="1" dirty="0"/>
              <a:t>Negative Parallax</a:t>
            </a:r>
            <a:r>
              <a:rPr lang="en-US" dirty="0"/>
              <a:t>—Objects infront of projection plane</a:t>
            </a:r>
          </a:p>
          <a:p>
            <a:pPr lvl="1"/>
            <a:r>
              <a:rPr lang="en-US" dirty="0"/>
              <a:t>Positive Parallax—Objects behind projection plane</a:t>
            </a:r>
          </a:p>
          <a:p>
            <a:pPr lvl="1"/>
            <a:r>
              <a:rPr lang="en-US" dirty="0"/>
              <a:t>As objects moves closer to the viewer, the horizontal Parallax increases to infinity.</a:t>
            </a:r>
          </a:p>
          <a:p>
            <a:pPr lvl="1"/>
            <a:r>
              <a:rPr lang="en-US" dirty="0"/>
              <a:t>The maximum Parallax is reached when objects are at infinity, Parallax == interocular distance</a:t>
            </a:r>
          </a:p>
        </p:txBody>
      </p:sp>
      <p:sp>
        <p:nvSpPr>
          <p:cNvPr id="26" name="Content Placeholder 25">
            <a:extLst>
              <a:ext uri="{FF2B5EF4-FFF2-40B4-BE49-F238E27FC236}">
                <a16:creationId xmlns:a16="http://schemas.microsoft.com/office/drawing/2014/main" id="{7753AFD2-910B-6748-AA58-3426DCD1A4CA}"/>
              </a:ext>
            </a:extLst>
          </p:cNvPr>
          <p:cNvSpPr>
            <a:spLocks noGrp="1"/>
          </p:cNvSpPr>
          <p:nvPr>
            <p:ph sz="half" idx="10"/>
          </p:nvPr>
        </p:nvSpPr>
        <p:spPr/>
        <p:txBody>
          <a:bodyPr/>
          <a:lstStyle/>
          <a:p>
            <a:endParaRPr lang="en-US"/>
          </a:p>
        </p:txBody>
      </p:sp>
      <p:grpSp>
        <p:nvGrpSpPr>
          <p:cNvPr id="27" name="Group 26">
            <a:extLst>
              <a:ext uri="{FF2B5EF4-FFF2-40B4-BE49-F238E27FC236}">
                <a16:creationId xmlns:a16="http://schemas.microsoft.com/office/drawing/2014/main" id="{EDC456DC-FE41-884D-8F7B-8682FB6AEF12}"/>
              </a:ext>
            </a:extLst>
          </p:cNvPr>
          <p:cNvGrpSpPr/>
          <p:nvPr/>
        </p:nvGrpSpPr>
        <p:grpSpPr>
          <a:xfrm>
            <a:off x="7216902" y="969263"/>
            <a:ext cx="4746498" cy="5266944"/>
            <a:chOff x="5671565" y="969263"/>
            <a:chExt cx="4746498" cy="5266944"/>
          </a:xfrm>
        </p:grpSpPr>
        <p:sp>
          <p:nvSpPr>
            <p:cNvPr id="4" name="object 4"/>
            <p:cNvSpPr/>
            <p:nvPr/>
          </p:nvSpPr>
          <p:spPr>
            <a:xfrm>
              <a:off x="6327647" y="2493264"/>
              <a:ext cx="475488" cy="15910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31052" y="3116579"/>
              <a:ext cx="451484" cy="0"/>
            </a:xfrm>
            <a:custGeom>
              <a:avLst/>
              <a:gdLst/>
              <a:ahLst/>
              <a:cxnLst/>
              <a:rect l="l" t="t" r="r" b="b"/>
              <a:pathLst>
                <a:path w="451485">
                  <a:moveTo>
                    <a:pt x="0" y="0"/>
                  </a:moveTo>
                  <a:lnTo>
                    <a:pt x="451103" y="0"/>
                  </a:lnTo>
                </a:path>
              </a:pathLst>
            </a:custGeom>
            <a:ln w="9144">
              <a:solidFill>
                <a:srgbClr val="000000"/>
              </a:solidFill>
            </a:ln>
          </p:spPr>
          <p:txBody>
            <a:bodyPr wrap="square" lIns="0" tIns="0" rIns="0" bIns="0" rtlCol="0"/>
            <a:lstStyle/>
            <a:p>
              <a:endParaRPr/>
            </a:p>
          </p:txBody>
        </p:sp>
        <p:sp>
          <p:nvSpPr>
            <p:cNvPr id="6" name="object 6"/>
            <p:cNvSpPr/>
            <p:nvPr/>
          </p:nvSpPr>
          <p:spPr>
            <a:xfrm>
              <a:off x="6131052" y="3461004"/>
              <a:ext cx="451484" cy="3175"/>
            </a:xfrm>
            <a:custGeom>
              <a:avLst/>
              <a:gdLst/>
              <a:ahLst/>
              <a:cxnLst/>
              <a:rect l="l" t="t" r="r" b="b"/>
              <a:pathLst>
                <a:path w="451485" h="3175">
                  <a:moveTo>
                    <a:pt x="0" y="0"/>
                  </a:moveTo>
                  <a:lnTo>
                    <a:pt x="451103" y="3048"/>
                  </a:lnTo>
                </a:path>
              </a:pathLst>
            </a:custGeom>
            <a:ln w="9144">
              <a:solidFill>
                <a:srgbClr val="000000"/>
              </a:solidFill>
            </a:ln>
          </p:spPr>
          <p:txBody>
            <a:bodyPr wrap="square" lIns="0" tIns="0" rIns="0" bIns="0" rtlCol="0"/>
            <a:lstStyle/>
            <a:p>
              <a:endParaRPr/>
            </a:p>
          </p:txBody>
        </p:sp>
        <p:sp>
          <p:nvSpPr>
            <p:cNvPr id="7" name="object 7"/>
            <p:cNvSpPr/>
            <p:nvPr/>
          </p:nvSpPr>
          <p:spPr>
            <a:xfrm>
              <a:off x="6150864" y="3116580"/>
              <a:ext cx="76200" cy="344805"/>
            </a:xfrm>
            <a:custGeom>
              <a:avLst/>
              <a:gdLst/>
              <a:ahLst/>
              <a:cxnLst/>
              <a:rect l="l" t="t" r="r" b="b"/>
              <a:pathLst>
                <a:path w="76200" h="344804">
                  <a:moveTo>
                    <a:pt x="31750" y="268224"/>
                  </a:moveTo>
                  <a:lnTo>
                    <a:pt x="0" y="268224"/>
                  </a:lnTo>
                  <a:lnTo>
                    <a:pt x="38100" y="344424"/>
                  </a:lnTo>
                  <a:lnTo>
                    <a:pt x="69850" y="280924"/>
                  </a:lnTo>
                  <a:lnTo>
                    <a:pt x="31750" y="280924"/>
                  </a:lnTo>
                  <a:lnTo>
                    <a:pt x="31750" y="268224"/>
                  </a:lnTo>
                  <a:close/>
                </a:path>
                <a:path w="76200" h="344804">
                  <a:moveTo>
                    <a:pt x="44450" y="63500"/>
                  </a:moveTo>
                  <a:lnTo>
                    <a:pt x="31750" y="63500"/>
                  </a:lnTo>
                  <a:lnTo>
                    <a:pt x="31750" y="280924"/>
                  </a:lnTo>
                  <a:lnTo>
                    <a:pt x="44450" y="280924"/>
                  </a:lnTo>
                  <a:lnTo>
                    <a:pt x="44450" y="63500"/>
                  </a:lnTo>
                  <a:close/>
                </a:path>
                <a:path w="76200" h="344804">
                  <a:moveTo>
                    <a:pt x="76200" y="268224"/>
                  </a:moveTo>
                  <a:lnTo>
                    <a:pt x="44450" y="268224"/>
                  </a:lnTo>
                  <a:lnTo>
                    <a:pt x="44450" y="280924"/>
                  </a:lnTo>
                  <a:lnTo>
                    <a:pt x="69850" y="280924"/>
                  </a:lnTo>
                  <a:lnTo>
                    <a:pt x="76200" y="268224"/>
                  </a:lnTo>
                  <a:close/>
                </a:path>
                <a:path w="76200" h="344804">
                  <a:moveTo>
                    <a:pt x="38100" y="0"/>
                  </a:moveTo>
                  <a:lnTo>
                    <a:pt x="0" y="76200"/>
                  </a:lnTo>
                  <a:lnTo>
                    <a:pt x="31750" y="76200"/>
                  </a:lnTo>
                  <a:lnTo>
                    <a:pt x="31750" y="63500"/>
                  </a:lnTo>
                  <a:lnTo>
                    <a:pt x="69850" y="63500"/>
                  </a:lnTo>
                  <a:lnTo>
                    <a:pt x="38100" y="0"/>
                  </a:lnTo>
                  <a:close/>
                </a:path>
                <a:path w="76200" h="34480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8" name="object 8"/>
            <p:cNvSpPr txBox="1"/>
            <p:nvPr/>
          </p:nvSpPr>
          <p:spPr>
            <a:xfrm>
              <a:off x="5671565" y="3187445"/>
              <a:ext cx="488950" cy="167354"/>
            </a:xfrm>
            <a:prstGeom prst="rect">
              <a:avLst/>
            </a:prstGeom>
          </p:spPr>
          <p:txBody>
            <a:bodyPr vert="horz" wrap="square" lIns="0" tIns="13335" rIns="0" bIns="0" rtlCol="0">
              <a:spAutoFit/>
            </a:bodyPr>
            <a:lstStyle/>
            <a:p>
              <a:pPr marL="12700">
                <a:spcBef>
                  <a:spcPts val="105"/>
                </a:spcBef>
              </a:pPr>
              <a:r>
                <a:rPr sz="1000" dirty="0">
                  <a:latin typeface="Arial"/>
                  <a:cs typeface="Arial"/>
                </a:rPr>
                <a:t>Parallax</a:t>
              </a:r>
              <a:endParaRPr sz="1000">
                <a:latin typeface="Arial"/>
                <a:cs typeface="Arial"/>
              </a:endParaRPr>
            </a:p>
          </p:txBody>
        </p:sp>
        <p:sp>
          <p:nvSpPr>
            <p:cNvPr id="12" name="object 12"/>
            <p:cNvSpPr/>
            <p:nvPr/>
          </p:nvSpPr>
          <p:spPr>
            <a:xfrm>
              <a:off x="6888480" y="969263"/>
              <a:ext cx="3529583" cy="188366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6900672" y="2935223"/>
              <a:ext cx="2962655" cy="167335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6815328" y="4660392"/>
              <a:ext cx="3026664" cy="157581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904732" y="1485900"/>
              <a:ext cx="649605" cy="935990"/>
            </a:xfrm>
            <a:custGeom>
              <a:avLst/>
              <a:gdLst/>
              <a:ahLst/>
              <a:cxnLst/>
              <a:rect l="l" t="t" r="r" b="b"/>
              <a:pathLst>
                <a:path w="649604" h="935989">
                  <a:moveTo>
                    <a:pt x="0" y="467867"/>
                  </a:moveTo>
                  <a:lnTo>
                    <a:pt x="2183" y="413295"/>
                  </a:lnTo>
                  <a:lnTo>
                    <a:pt x="8570" y="360574"/>
                  </a:lnTo>
                  <a:lnTo>
                    <a:pt x="18919" y="310056"/>
                  </a:lnTo>
                  <a:lnTo>
                    <a:pt x="32985" y="262090"/>
                  </a:lnTo>
                  <a:lnTo>
                    <a:pt x="50526" y="217027"/>
                  </a:lnTo>
                  <a:lnTo>
                    <a:pt x="71299" y="175220"/>
                  </a:lnTo>
                  <a:lnTo>
                    <a:pt x="95059" y="137017"/>
                  </a:lnTo>
                  <a:lnTo>
                    <a:pt x="121564" y="102770"/>
                  </a:lnTo>
                  <a:lnTo>
                    <a:pt x="150571" y="72829"/>
                  </a:lnTo>
                  <a:lnTo>
                    <a:pt x="181835" y="47546"/>
                  </a:lnTo>
                  <a:lnTo>
                    <a:pt x="215115" y="27270"/>
                  </a:lnTo>
                  <a:lnTo>
                    <a:pt x="286746" y="3146"/>
                  </a:lnTo>
                  <a:lnTo>
                    <a:pt x="324612" y="0"/>
                  </a:lnTo>
                  <a:lnTo>
                    <a:pt x="362477" y="3146"/>
                  </a:lnTo>
                  <a:lnTo>
                    <a:pt x="434108" y="27270"/>
                  </a:lnTo>
                  <a:lnTo>
                    <a:pt x="467388" y="47546"/>
                  </a:lnTo>
                  <a:lnTo>
                    <a:pt x="498652" y="72829"/>
                  </a:lnTo>
                  <a:lnTo>
                    <a:pt x="527659" y="102770"/>
                  </a:lnTo>
                  <a:lnTo>
                    <a:pt x="554164" y="137017"/>
                  </a:lnTo>
                  <a:lnTo>
                    <a:pt x="577924" y="175220"/>
                  </a:lnTo>
                  <a:lnTo>
                    <a:pt x="598697" y="217027"/>
                  </a:lnTo>
                  <a:lnTo>
                    <a:pt x="616238" y="262090"/>
                  </a:lnTo>
                  <a:lnTo>
                    <a:pt x="630304" y="310056"/>
                  </a:lnTo>
                  <a:lnTo>
                    <a:pt x="640653" y="360574"/>
                  </a:lnTo>
                  <a:lnTo>
                    <a:pt x="647040" y="413295"/>
                  </a:lnTo>
                  <a:lnTo>
                    <a:pt x="649224" y="467867"/>
                  </a:lnTo>
                  <a:lnTo>
                    <a:pt x="647040" y="522440"/>
                  </a:lnTo>
                  <a:lnTo>
                    <a:pt x="640653" y="575161"/>
                  </a:lnTo>
                  <a:lnTo>
                    <a:pt x="630304" y="625679"/>
                  </a:lnTo>
                  <a:lnTo>
                    <a:pt x="616238" y="673645"/>
                  </a:lnTo>
                  <a:lnTo>
                    <a:pt x="598697" y="718708"/>
                  </a:lnTo>
                  <a:lnTo>
                    <a:pt x="577924" y="760515"/>
                  </a:lnTo>
                  <a:lnTo>
                    <a:pt x="554164" y="798718"/>
                  </a:lnTo>
                  <a:lnTo>
                    <a:pt x="527659" y="832965"/>
                  </a:lnTo>
                  <a:lnTo>
                    <a:pt x="498652" y="862906"/>
                  </a:lnTo>
                  <a:lnTo>
                    <a:pt x="467388" y="888189"/>
                  </a:lnTo>
                  <a:lnTo>
                    <a:pt x="434108" y="908465"/>
                  </a:lnTo>
                  <a:lnTo>
                    <a:pt x="362477" y="932589"/>
                  </a:lnTo>
                  <a:lnTo>
                    <a:pt x="324612" y="935736"/>
                  </a:lnTo>
                  <a:lnTo>
                    <a:pt x="286746" y="932589"/>
                  </a:lnTo>
                  <a:lnTo>
                    <a:pt x="215115" y="908465"/>
                  </a:lnTo>
                  <a:lnTo>
                    <a:pt x="181835" y="888189"/>
                  </a:lnTo>
                  <a:lnTo>
                    <a:pt x="150571" y="862906"/>
                  </a:lnTo>
                  <a:lnTo>
                    <a:pt x="121564" y="832965"/>
                  </a:lnTo>
                  <a:lnTo>
                    <a:pt x="95059" y="798718"/>
                  </a:lnTo>
                  <a:lnTo>
                    <a:pt x="71299" y="760515"/>
                  </a:lnTo>
                  <a:lnTo>
                    <a:pt x="50526" y="718708"/>
                  </a:lnTo>
                  <a:lnTo>
                    <a:pt x="32985" y="673645"/>
                  </a:lnTo>
                  <a:lnTo>
                    <a:pt x="18919" y="625679"/>
                  </a:lnTo>
                  <a:lnTo>
                    <a:pt x="8570" y="575161"/>
                  </a:lnTo>
                  <a:lnTo>
                    <a:pt x="2183" y="522440"/>
                  </a:lnTo>
                  <a:lnTo>
                    <a:pt x="0" y="467867"/>
                  </a:lnTo>
                  <a:close/>
                </a:path>
              </a:pathLst>
            </a:custGeom>
            <a:ln w="9144">
              <a:solidFill>
                <a:srgbClr val="FFFFCC"/>
              </a:solidFill>
            </a:ln>
          </p:spPr>
          <p:txBody>
            <a:bodyPr wrap="square" lIns="0" tIns="0" rIns="0" bIns="0" rtlCol="0"/>
            <a:lstStyle/>
            <a:p>
              <a:endParaRPr/>
            </a:p>
          </p:txBody>
        </p:sp>
        <p:sp>
          <p:nvSpPr>
            <p:cNvPr id="16" name="object 16"/>
            <p:cNvSpPr/>
            <p:nvPr/>
          </p:nvSpPr>
          <p:spPr>
            <a:xfrm>
              <a:off x="6597396" y="1431036"/>
              <a:ext cx="2573020" cy="1143000"/>
            </a:xfrm>
            <a:custGeom>
              <a:avLst/>
              <a:gdLst/>
              <a:ahLst/>
              <a:cxnLst/>
              <a:rect l="l" t="t" r="r" b="b"/>
              <a:pathLst>
                <a:path w="2573020" h="1143000">
                  <a:moveTo>
                    <a:pt x="0" y="1143000"/>
                  </a:moveTo>
                  <a:lnTo>
                    <a:pt x="2572511" y="0"/>
                  </a:lnTo>
                </a:path>
              </a:pathLst>
            </a:custGeom>
            <a:ln w="9144">
              <a:solidFill>
                <a:srgbClr val="CC6600"/>
              </a:solidFill>
            </a:ln>
          </p:spPr>
          <p:txBody>
            <a:bodyPr wrap="square" lIns="0" tIns="0" rIns="0" bIns="0" rtlCol="0"/>
            <a:lstStyle/>
            <a:p>
              <a:endParaRPr/>
            </a:p>
          </p:txBody>
        </p:sp>
        <p:sp>
          <p:nvSpPr>
            <p:cNvPr id="17" name="object 17"/>
            <p:cNvSpPr/>
            <p:nvPr/>
          </p:nvSpPr>
          <p:spPr>
            <a:xfrm>
              <a:off x="6597396" y="2430779"/>
              <a:ext cx="2573020" cy="1643380"/>
            </a:xfrm>
            <a:custGeom>
              <a:avLst/>
              <a:gdLst/>
              <a:ahLst/>
              <a:cxnLst/>
              <a:rect l="l" t="t" r="r" b="b"/>
              <a:pathLst>
                <a:path w="2573020" h="1643379">
                  <a:moveTo>
                    <a:pt x="0" y="1642872"/>
                  </a:moveTo>
                  <a:lnTo>
                    <a:pt x="2572511" y="0"/>
                  </a:lnTo>
                </a:path>
              </a:pathLst>
            </a:custGeom>
            <a:ln w="9144">
              <a:solidFill>
                <a:srgbClr val="CC6600"/>
              </a:solidFill>
            </a:ln>
          </p:spPr>
          <p:txBody>
            <a:bodyPr wrap="square" lIns="0" tIns="0" rIns="0" bIns="0" rtlCol="0"/>
            <a:lstStyle/>
            <a:p>
              <a:endParaRPr/>
            </a:p>
          </p:txBody>
        </p:sp>
        <p:sp>
          <p:nvSpPr>
            <p:cNvPr id="18" name="object 18"/>
            <p:cNvSpPr/>
            <p:nvPr/>
          </p:nvSpPr>
          <p:spPr>
            <a:xfrm>
              <a:off x="9026652" y="1431037"/>
              <a:ext cx="287020" cy="1000125"/>
            </a:xfrm>
            <a:custGeom>
              <a:avLst/>
              <a:gdLst/>
              <a:ahLst/>
              <a:cxnLst/>
              <a:rect l="l" t="t" r="r" b="b"/>
              <a:pathLst>
                <a:path w="287020" h="1000125">
                  <a:moveTo>
                    <a:pt x="0" y="499872"/>
                  </a:moveTo>
                  <a:lnTo>
                    <a:pt x="1307" y="432036"/>
                  </a:lnTo>
                  <a:lnTo>
                    <a:pt x="5117" y="366977"/>
                  </a:lnTo>
                  <a:lnTo>
                    <a:pt x="11257" y="305288"/>
                  </a:lnTo>
                  <a:lnTo>
                    <a:pt x="19557" y="247565"/>
                  </a:lnTo>
                  <a:lnTo>
                    <a:pt x="29848" y="194403"/>
                  </a:lnTo>
                  <a:lnTo>
                    <a:pt x="41957" y="146399"/>
                  </a:lnTo>
                  <a:lnTo>
                    <a:pt x="55715" y="104146"/>
                  </a:lnTo>
                  <a:lnTo>
                    <a:pt x="70950" y="68241"/>
                  </a:lnTo>
                  <a:lnTo>
                    <a:pt x="105171" y="17854"/>
                  </a:lnTo>
                  <a:lnTo>
                    <a:pt x="143255" y="0"/>
                  </a:lnTo>
                  <a:lnTo>
                    <a:pt x="162695" y="4562"/>
                  </a:lnTo>
                  <a:lnTo>
                    <a:pt x="199018" y="39278"/>
                  </a:lnTo>
                  <a:lnTo>
                    <a:pt x="230796" y="104146"/>
                  </a:lnTo>
                  <a:lnTo>
                    <a:pt x="244554" y="146399"/>
                  </a:lnTo>
                  <a:lnTo>
                    <a:pt x="256663" y="194403"/>
                  </a:lnTo>
                  <a:lnTo>
                    <a:pt x="266953" y="247565"/>
                  </a:lnTo>
                  <a:lnTo>
                    <a:pt x="275254" y="305288"/>
                  </a:lnTo>
                  <a:lnTo>
                    <a:pt x="281394" y="366977"/>
                  </a:lnTo>
                  <a:lnTo>
                    <a:pt x="285204" y="432036"/>
                  </a:lnTo>
                  <a:lnTo>
                    <a:pt x="286512" y="499872"/>
                  </a:lnTo>
                  <a:lnTo>
                    <a:pt x="285204" y="567707"/>
                  </a:lnTo>
                  <a:lnTo>
                    <a:pt x="281394" y="632766"/>
                  </a:lnTo>
                  <a:lnTo>
                    <a:pt x="275254" y="694455"/>
                  </a:lnTo>
                  <a:lnTo>
                    <a:pt x="266953" y="752178"/>
                  </a:lnTo>
                  <a:lnTo>
                    <a:pt x="256663" y="805340"/>
                  </a:lnTo>
                  <a:lnTo>
                    <a:pt x="244554" y="853344"/>
                  </a:lnTo>
                  <a:lnTo>
                    <a:pt x="230796" y="895597"/>
                  </a:lnTo>
                  <a:lnTo>
                    <a:pt x="215561" y="931502"/>
                  </a:lnTo>
                  <a:lnTo>
                    <a:pt x="181340" y="981889"/>
                  </a:lnTo>
                  <a:lnTo>
                    <a:pt x="143255" y="999743"/>
                  </a:lnTo>
                  <a:lnTo>
                    <a:pt x="123816" y="995181"/>
                  </a:lnTo>
                  <a:lnTo>
                    <a:pt x="87493" y="960465"/>
                  </a:lnTo>
                  <a:lnTo>
                    <a:pt x="55715" y="895597"/>
                  </a:lnTo>
                  <a:lnTo>
                    <a:pt x="41957" y="853344"/>
                  </a:lnTo>
                  <a:lnTo>
                    <a:pt x="29848" y="805340"/>
                  </a:lnTo>
                  <a:lnTo>
                    <a:pt x="19558" y="752178"/>
                  </a:lnTo>
                  <a:lnTo>
                    <a:pt x="11257" y="694455"/>
                  </a:lnTo>
                  <a:lnTo>
                    <a:pt x="5117" y="632766"/>
                  </a:lnTo>
                  <a:lnTo>
                    <a:pt x="1307" y="567707"/>
                  </a:lnTo>
                  <a:lnTo>
                    <a:pt x="0" y="499872"/>
                  </a:lnTo>
                  <a:close/>
                </a:path>
              </a:pathLst>
            </a:custGeom>
            <a:ln w="914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202828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ADDECDC0-7C09-4C47-AEDF-B09A1D5BEC5E}"/>
              </a:ext>
            </a:extLst>
          </p:cNvPr>
          <p:cNvSpPr>
            <a:spLocks noGrp="1"/>
          </p:cNvSpPr>
          <p:nvPr>
            <p:ph sz="half" idx="1"/>
          </p:nvPr>
        </p:nvSpPr>
        <p:spPr>
          <a:xfrm>
            <a:off x="914400" y="827733"/>
            <a:ext cx="6553200" cy="5202536"/>
          </a:xfrm>
        </p:spPr>
        <p:txBody>
          <a:bodyPr>
            <a:normAutofit fontScale="85000" lnSpcReduction="20000"/>
          </a:bodyPr>
          <a:lstStyle/>
          <a:p>
            <a:r>
              <a:rPr lang="en-US" dirty="0"/>
              <a:t>Rendering Stereo - Toe-in (Incorrect)</a:t>
            </a:r>
          </a:p>
          <a:p>
            <a:pPr lvl="1"/>
            <a:r>
              <a:rPr lang="en-US" dirty="0"/>
              <a:t>The camera has a fixed and symmetric aperture (frustum)</a:t>
            </a:r>
          </a:p>
          <a:p>
            <a:pPr lvl="1"/>
            <a:r>
              <a:rPr lang="en-US" dirty="0"/>
              <a:t>Each camera is pointed at a single focal point.</a:t>
            </a:r>
          </a:p>
          <a:p>
            <a:pPr lvl="1"/>
            <a:r>
              <a:rPr lang="en-US" dirty="0"/>
              <a:t>Images will still appear stereoscopic but introduces a vertical parallax that will cause increased discomfort levels.</a:t>
            </a:r>
          </a:p>
          <a:p>
            <a:pPr lvl="1"/>
            <a:r>
              <a:rPr lang="en-US" dirty="0"/>
              <a:t>The introduced vertical parallax increases out from the center of the projection plane and is more important as the camera aperture increases (FOV).</a:t>
            </a:r>
          </a:p>
        </p:txBody>
      </p:sp>
      <p:sp>
        <p:nvSpPr>
          <p:cNvPr id="34" name="Content Placeholder 33">
            <a:extLst>
              <a:ext uri="{FF2B5EF4-FFF2-40B4-BE49-F238E27FC236}">
                <a16:creationId xmlns:a16="http://schemas.microsoft.com/office/drawing/2014/main" id="{15A29044-4BF7-424B-B80B-98471FCBF593}"/>
              </a:ext>
            </a:extLst>
          </p:cNvPr>
          <p:cNvSpPr>
            <a:spLocks noGrp="1"/>
          </p:cNvSpPr>
          <p:nvPr>
            <p:ph sz="half" idx="10"/>
          </p:nvPr>
        </p:nvSpPr>
        <p:spPr/>
        <p:txBody>
          <a:bodyPr/>
          <a:lstStyle/>
          <a:p>
            <a:endParaRPr lang="en-US"/>
          </a:p>
        </p:txBody>
      </p:sp>
      <p:grpSp>
        <p:nvGrpSpPr>
          <p:cNvPr id="32" name="Group 31">
            <a:extLst>
              <a:ext uri="{FF2B5EF4-FFF2-40B4-BE49-F238E27FC236}">
                <a16:creationId xmlns:a16="http://schemas.microsoft.com/office/drawing/2014/main" id="{F671AAA7-E2BA-AD4F-8692-5864EFAC8DC3}"/>
              </a:ext>
            </a:extLst>
          </p:cNvPr>
          <p:cNvGrpSpPr/>
          <p:nvPr/>
        </p:nvGrpSpPr>
        <p:grpSpPr>
          <a:xfrm>
            <a:off x="7467600" y="1197863"/>
            <a:ext cx="3752087" cy="5038345"/>
            <a:chOff x="6166104" y="1197863"/>
            <a:chExt cx="3752087" cy="5038345"/>
          </a:xfrm>
        </p:grpSpPr>
        <p:sp>
          <p:nvSpPr>
            <p:cNvPr id="7" name="object 7"/>
            <p:cNvSpPr/>
            <p:nvPr/>
          </p:nvSpPr>
          <p:spPr>
            <a:xfrm>
              <a:off x="6166104" y="1197863"/>
              <a:ext cx="3715511" cy="238353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9781031" y="1789177"/>
              <a:ext cx="137160" cy="13106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929629" y="1854708"/>
              <a:ext cx="2920365" cy="186055"/>
            </a:xfrm>
            <a:custGeom>
              <a:avLst/>
              <a:gdLst/>
              <a:ahLst/>
              <a:cxnLst/>
              <a:rect l="l" t="t" r="r" b="b"/>
              <a:pathLst>
                <a:path w="2920365" h="186055">
                  <a:moveTo>
                    <a:pt x="0" y="185927"/>
                  </a:moveTo>
                  <a:lnTo>
                    <a:pt x="2919983" y="0"/>
                  </a:lnTo>
                </a:path>
              </a:pathLst>
            </a:custGeom>
            <a:ln w="9144">
              <a:solidFill>
                <a:srgbClr val="000000"/>
              </a:solidFill>
            </a:ln>
          </p:spPr>
          <p:txBody>
            <a:bodyPr wrap="square" lIns="0" tIns="0" rIns="0" bIns="0" rtlCol="0"/>
            <a:lstStyle/>
            <a:p>
              <a:endParaRPr/>
            </a:p>
          </p:txBody>
        </p:sp>
        <p:sp>
          <p:nvSpPr>
            <p:cNvPr id="10" name="object 10"/>
            <p:cNvSpPr/>
            <p:nvPr/>
          </p:nvSpPr>
          <p:spPr>
            <a:xfrm>
              <a:off x="6929629" y="1854708"/>
              <a:ext cx="2920365" cy="923925"/>
            </a:xfrm>
            <a:custGeom>
              <a:avLst/>
              <a:gdLst/>
              <a:ahLst/>
              <a:cxnLst/>
              <a:rect l="l" t="t" r="r" b="b"/>
              <a:pathLst>
                <a:path w="2920365" h="923925">
                  <a:moveTo>
                    <a:pt x="0" y="923543"/>
                  </a:moveTo>
                  <a:lnTo>
                    <a:pt x="2919983" y="0"/>
                  </a:lnTo>
                </a:path>
              </a:pathLst>
            </a:custGeom>
            <a:ln w="9144">
              <a:solidFill>
                <a:srgbClr val="000000"/>
              </a:solidFill>
            </a:ln>
          </p:spPr>
          <p:txBody>
            <a:bodyPr wrap="square" lIns="0" tIns="0" rIns="0" bIns="0" rtlCol="0"/>
            <a:lstStyle/>
            <a:p>
              <a:endParaRPr/>
            </a:p>
          </p:txBody>
        </p:sp>
        <p:sp>
          <p:nvSpPr>
            <p:cNvPr id="11" name="object 11"/>
            <p:cNvSpPr/>
            <p:nvPr/>
          </p:nvSpPr>
          <p:spPr>
            <a:xfrm>
              <a:off x="9040369" y="2063495"/>
              <a:ext cx="67055" cy="7010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9201911" y="1853183"/>
              <a:ext cx="70104" cy="7315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834628" y="1607820"/>
              <a:ext cx="698500" cy="741045"/>
            </a:xfrm>
            <a:custGeom>
              <a:avLst/>
              <a:gdLst/>
              <a:ahLst/>
              <a:cxnLst/>
              <a:rect l="l" t="t" r="r" b="b"/>
              <a:pathLst>
                <a:path w="698500" h="741044">
                  <a:moveTo>
                    <a:pt x="0" y="370331"/>
                  </a:moveTo>
                  <a:lnTo>
                    <a:pt x="3185" y="320092"/>
                  </a:lnTo>
                  <a:lnTo>
                    <a:pt x="12463" y="271903"/>
                  </a:lnTo>
                  <a:lnTo>
                    <a:pt x="27420" y="226206"/>
                  </a:lnTo>
                  <a:lnTo>
                    <a:pt x="47639" y="183444"/>
                  </a:lnTo>
                  <a:lnTo>
                    <a:pt x="72705" y="144058"/>
                  </a:lnTo>
                  <a:lnTo>
                    <a:pt x="102203" y="108489"/>
                  </a:lnTo>
                  <a:lnTo>
                    <a:pt x="135717" y="77181"/>
                  </a:lnTo>
                  <a:lnTo>
                    <a:pt x="172832" y="50574"/>
                  </a:lnTo>
                  <a:lnTo>
                    <a:pt x="213133" y="29110"/>
                  </a:lnTo>
                  <a:lnTo>
                    <a:pt x="256204" y="13232"/>
                  </a:lnTo>
                  <a:lnTo>
                    <a:pt x="301630" y="3381"/>
                  </a:lnTo>
                  <a:lnTo>
                    <a:pt x="348996" y="0"/>
                  </a:lnTo>
                  <a:lnTo>
                    <a:pt x="396361" y="3381"/>
                  </a:lnTo>
                  <a:lnTo>
                    <a:pt x="441787" y="13232"/>
                  </a:lnTo>
                  <a:lnTo>
                    <a:pt x="484858" y="29110"/>
                  </a:lnTo>
                  <a:lnTo>
                    <a:pt x="525159" y="50574"/>
                  </a:lnTo>
                  <a:lnTo>
                    <a:pt x="562274" y="77181"/>
                  </a:lnTo>
                  <a:lnTo>
                    <a:pt x="595788" y="108489"/>
                  </a:lnTo>
                  <a:lnTo>
                    <a:pt x="625286" y="144058"/>
                  </a:lnTo>
                  <a:lnTo>
                    <a:pt x="650352" y="183444"/>
                  </a:lnTo>
                  <a:lnTo>
                    <a:pt x="670571" y="226206"/>
                  </a:lnTo>
                  <a:lnTo>
                    <a:pt x="685528" y="271903"/>
                  </a:lnTo>
                  <a:lnTo>
                    <a:pt x="694806" y="320092"/>
                  </a:lnTo>
                  <a:lnTo>
                    <a:pt x="697992" y="370331"/>
                  </a:lnTo>
                  <a:lnTo>
                    <a:pt x="694806" y="420571"/>
                  </a:lnTo>
                  <a:lnTo>
                    <a:pt x="685528" y="468760"/>
                  </a:lnTo>
                  <a:lnTo>
                    <a:pt x="670571" y="514457"/>
                  </a:lnTo>
                  <a:lnTo>
                    <a:pt x="650352" y="557219"/>
                  </a:lnTo>
                  <a:lnTo>
                    <a:pt x="625286" y="596605"/>
                  </a:lnTo>
                  <a:lnTo>
                    <a:pt x="595788" y="632174"/>
                  </a:lnTo>
                  <a:lnTo>
                    <a:pt x="562274" y="663482"/>
                  </a:lnTo>
                  <a:lnTo>
                    <a:pt x="525159" y="690089"/>
                  </a:lnTo>
                  <a:lnTo>
                    <a:pt x="484858" y="711553"/>
                  </a:lnTo>
                  <a:lnTo>
                    <a:pt x="441787" y="727431"/>
                  </a:lnTo>
                  <a:lnTo>
                    <a:pt x="396361" y="737282"/>
                  </a:lnTo>
                  <a:lnTo>
                    <a:pt x="348996" y="740663"/>
                  </a:lnTo>
                  <a:lnTo>
                    <a:pt x="301630" y="737282"/>
                  </a:lnTo>
                  <a:lnTo>
                    <a:pt x="256204" y="727431"/>
                  </a:lnTo>
                  <a:lnTo>
                    <a:pt x="213133" y="711553"/>
                  </a:lnTo>
                  <a:lnTo>
                    <a:pt x="172832" y="690089"/>
                  </a:lnTo>
                  <a:lnTo>
                    <a:pt x="135717" y="663482"/>
                  </a:lnTo>
                  <a:lnTo>
                    <a:pt x="102203" y="632174"/>
                  </a:lnTo>
                  <a:lnTo>
                    <a:pt x="72705" y="596605"/>
                  </a:lnTo>
                  <a:lnTo>
                    <a:pt x="47639" y="557219"/>
                  </a:lnTo>
                  <a:lnTo>
                    <a:pt x="27420" y="514457"/>
                  </a:lnTo>
                  <a:lnTo>
                    <a:pt x="12463" y="468760"/>
                  </a:lnTo>
                  <a:lnTo>
                    <a:pt x="3185" y="420571"/>
                  </a:lnTo>
                  <a:lnTo>
                    <a:pt x="0" y="370331"/>
                  </a:lnTo>
                  <a:close/>
                </a:path>
              </a:pathLst>
            </a:custGeom>
            <a:ln w="9144">
              <a:solidFill>
                <a:srgbClr val="FFFFCC"/>
              </a:solidFill>
            </a:ln>
          </p:spPr>
          <p:txBody>
            <a:bodyPr wrap="square" lIns="0" tIns="0" rIns="0" bIns="0" rtlCol="0"/>
            <a:lstStyle/>
            <a:p>
              <a:endParaRPr/>
            </a:p>
          </p:txBody>
        </p:sp>
        <p:sp>
          <p:nvSpPr>
            <p:cNvPr id="14" name="object 14"/>
            <p:cNvSpPr/>
            <p:nvPr/>
          </p:nvSpPr>
          <p:spPr>
            <a:xfrm>
              <a:off x="6833615" y="3837432"/>
              <a:ext cx="3078480" cy="2398776"/>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752588" y="3430523"/>
              <a:ext cx="0" cy="2087880"/>
            </a:xfrm>
            <a:custGeom>
              <a:avLst/>
              <a:gdLst/>
              <a:ahLst/>
              <a:cxnLst/>
              <a:rect l="l" t="t" r="r" b="b"/>
              <a:pathLst>
                <a:path h="2087879">
                  <a:moveTo>
                    <a:pt x="0" y="2087879"/>
                  </a:moveTo>
                  <a:lnTo>
                    <a:pt x="0" y="0"/>
                  </a:lnTo>
                </a:path>
              </a:pathLst>
            </a:custGeom>
            <a:ln w="9144">
              <a:solidFill>
                <a:srgbClr val="000000"/>
              </a:solidFill>
            </a:ln>
          </p:spPr>
          <p:txBody>
            <a:bodyPr wrap="square" lIns="0" tIns="0" rIns="0" bIns="0" rtlCol="0"/>
            <a:lstStyle/>
            <a:p>
              <a:endParaRPr/>
            </a:p>
          </p:txBody>
        </p:sp>
        <p:sp>
          <p:nvSpPr>
            <p:cNvPr id="16" name="object 16"/>
            <p:cNvSpPr/>
            <p:nvPr/>
          </p:nvSpPr>
          <p:spPr>
            <a:xfrm>
              <a:off x="8474964" y="3430523"/>
              <a:ext cx="0" cy="1438910"/>
            </a:xfrm>
            <a:custGeom>
              <a:avLst/>
              <a:gdLst/>
              <a:ahLst/>
              <a:cxnLst/>
              <a:rect l="l" t="t" r="r" b="b"/>
              <a:pathLst>
                <a:path h="1438910">
                  <a:moveTo>
                    <a:pt x="0" y="1438656"/>
                  </a:moveTo>
                  <a:lnTo>
                    <a:pt x="0" y="0"/>
                  </a:lnTo>
                </a:path>
              </a:pathLst>
            </a:custGeom>
            <a:ln w="9144">
              <a:solidFill>
                <a:srgbClr val="000000"/>
              </a:solidFill>
            </a:ln>
          </p:spPr>
          <p:txBody>
            <a:bodyPr wrap="square" lIns="0" tIns="0" rIns="0" bIns="0" rtlCol="0"/>
            <a:lstStyle/>
            <a:p>
              <a:endParaRPr/>
            </a:p>
          </p:txBody>
        </p:sp>
        <p:sp>
          <p:nvSpPr>
            <p:cNvPr id="17" name="object 17"/>
            <p:cNvSpPr/>
            <p:nvPr/>
          </p:nvSpPr>
          <p:spPr>
            <a:xfrm>
              <a:off x="7752588" y="3608832"/>
              <a:ext cx="722630" cy="76200"/>
            </a:xfrm>
            <a:custGeom>
              <a:avLst/>
              <a:gdLst/>
              <a:ahLst/>
              <a:cxnLst/>
              <a:rect l="l" t="t" r="r" b="b"/>
              <a:pathLst>
                <a:path w="722629" h="76200">
                  <a:moveTo>
                    <a:pt x="76200" y="0"/>
                  </a:moveTo>
                  <a:lnTo>
                    <a:pt x="0" y="38100"/>
                  </a:lnTo>
                  <a:lnTo>
                    <a:pt x="76200" y="76200"/>
                  </a:lnTo>
                  <a:lnTo>
                    <a:pt x="76200" y="44450"/>
                  </a:lnTo>
                  <a:lnTo>
                    <a:pt x="63500" y="44450"/>
                  </a:lnTo>
                  <a:lnTo>
                    <a:pt x="63500" y="31750"/>
                  </a:lnTo>
                  <a:lnTo>
                    <a:pt x="76200" y="31750"/>
                  </a:lnTo>
                  <a:lnTo>
                    <a:pt x="76200" y="0"/>
                  </a:lnTo>
                  <a:close/>
                </a:path>
                <a:path w="722629" h="76200">
                  <a:moveTo>
                    <a:pt x="646176" y="0"/>
                  </a:moveTo>
                  <a:lnTo>
                    <a:pt x="646176" y="76200"/>
                  </a:lnTo>
                  <a:lnTo>
                    <a:pt x="709676" y="44450"/>
                  </a:lnTo>
                  <a:lnTo>
                    <a:pt x="658876" y="44450"/>
                  </a:lnTo>
                  <a:lnTo>
                    <a:pt x="658876" y="31750"/>
                  </a:lnTo>
                  <a:lnTo>
                    <a:pt x="709676" y="31750"/>
                  </a:lnTo>
                  <a:lnTo>
                    <a:pt x="646176" y="0"/>
                  </a:lnTo>
                  <a:close/>
                </a:path>
                <a:path w="722629" h="76200">
                  <a:moveTo>
                    <a:pt x="76200" y="31750"/>
                  </a:moveTo>
                  <a:lnTo>
                    <a:pt x="63500" y="31750"/>
                  </a:lnTo>
                  <a:lnTo>
                    <a:pt x="63500" y="44450"/>
                  </a:lnTo>
                  <a:lnTo>
                    <a:pt x="76200" y="44450"/>
                  </a:lnTo>
                  <a:lnTo>
                    <a:pt x="76200" y="31750"/>
                  </a:lnTo>
                  <a:close/>
                </a:path>
                <a:path w="722629" h="76200">
                  <a:moveTo>
                    <a:pt x="646176" y="31750"/>
                  </a:moveTo>
                  <a:lnTo>
                    <a:pt x="76200" y="31750"/>
                  </a:lnTo>
                  <a:lnTo>
                    <a:pt x="76200" y="44450"/>
                  </a:lnTo>
                  <a:lnTo>
                    <a:pt x="646176" y="44450"/>
                  </a:lnTo>
                  <a:lnTo>
                    <a:pt x="646176" y="31750"/>
                  </a:lnTo>
                  <a:close/>
                </a:path>
                <a:path w="722629" h="76200">
                  <a:moveTo>
                    <a:pt x="709676" y="31750"/>
                  </a:moveTo>
                  <a:lnTo>
                    <a:pt x="658876" y="31750"/>
                  </a:lnTo>
                  <a:lnTo>
                    <a:pt x="658876" y="44450"/>
                  </a:lnTo>
                  <a:lnTo>
                    <a:pt x="709676" y="44450"/>
                  </a:lnTo>
                  <a:lnTo>
                    <a:pt x="722376" y="38100"/>
                  </a:lnTo>
                  <a:lnTo>
                    <a:pt x="709676" y="31750"/>
                  </a:lnTo>
                  <a:close/>
                </a:path>
              </a:pathLst>
            </a:custGeom>
            <a:solidFill>
              <a:srgbClr val="000000"/>
            </a:solidFill>
          </p:spPr>
          <p:txBody>
            <a:bodyPr wrap="square" lIns="0" tIns="0" rIns="0" bIns="0" rtlCol="0"/>
            <a:lstStyle/>
            <a:p>
              <a:endParaRPr/>
            </a:p>
          </p:txBody>
        </p:sp>
        <p:sp>
          <p:nvSpPr>
            <p:cNvPr id="18" name="object 18"/>
            <p:cNvSpPr txBox="1"/>
            <p:nvPr/>
          </p:nvSpPr>
          <p:spPr>
            <a:xfrm>
              <a:off x="7849615" y="3252978"/>
              <a:ext cx="506730" cy="345440"/>
            </a:xfrm>
            <a:prstGeom prst="rect">
              <a:avLst/>
            </a:prstGeom>
          </p:spPr>
          <p:txBody>
            <a:bodyPr vert="horz" wrap="square" lIns="0" tIns="19685" rIns="0" bIns="0" rtlCol="0">
              <a:spAutoFit/>
            </a:bodyPr>
            <a:lstStyle/>
            <a:p>
              <a:pPr marL="12700" marR="5080">
                <a:lnSpc>
                  <a:spcPts val="1250"/>
                </a:lnSpc>
                <a:spcBef>
                  <a:spcPts val="155"/>
                </a:spcBef>
              </a:pPr>
              <a:r>
                <a:rPr sz="1050" spc="-5" dirty="0">
                  <a:latin typeface="Arial"/>
                  <a:cs typeface="Arial"/>
                </a:rPr>
                <a:t>Vertical</a:t>
              </a:r>
              <a:r>
                <a:rPr lang="en-US" sz="1050" spc="-5" dirty="0">
                  <a:latin typeface="Arial"/>
                  <a:cs typeface="Arial"/>
                </a:rPr>
                <a:t> </a:t>
              </a:r>
              <a:r>
                <a:rPr sz="1050" spc="-10" dirty="0">
                  <a:latin typeface="Arial"/>
                  <a:cs typeface="Arial"/>
                </a:rPr>
                <a:t>P</a:t>
              </a:r>
              <a:r>
                <a:rPr sz="1050" spc="-15" dirty="0">
                  <a:latin typeface="Arial"/>
                  <a:cs typeface="Arial"/>
                </a:rPr>
                <a:t>a</a:t>
              </a:r>
              <a:r>
                <a:rPr sz="1050" spc="5" dirty="0">
                  <a:latin typeface="Arial"/>
                  <a:cs typeface="Arial"/>
                </a:rPr>
                <a:t>r</a:t>
              </a:r>
              <a:r>
                <a:rPr sz="1050" spc="-15" dirty="0">
                  <a:latin typeface="Arial"/>
                  <a:cs typeface="Arial"/>
                </a:rPr>
                <a:t>a</a:t>
              </a:r>
              <a:r>
                <a:rPr sz="1050" dirty="0">
                  <a:latin typeface="Arial"/>
                  <a:cs typeface="Arial"/>
                </a:rPr>
                <a:t>ll</a:t>
              </a:r>
              <a:r>
                <a:rPr sz="1050" spc="-15" dirty="0">
                  <a:latin typeface="Arial"/>
                  <a:cs typeface="Arial"/>
                </a:rPr>
                <a:t>a</a:t>
              </a:r>
              <a:r>
                <a:rPr sz="1050" dirty="0">
                  <a:latin typeface="Arial"/>
                  <a:cs typeface="Arial"/>
                </a:rPr>
                <a:t>x</a:t>
              </a:r>
            </a:p>
          </p:txBody>
        </p:sp>
        <p:sp>
          <p:nvSpPr>
            <p:cNvPr id="19" name="object 19"/>
            <p:cNvSpPr/>
            <p:nvPr/>
          </p:nvSpPr>
          <p:spPr>
            <a:xfrm>
              <a:off x="8813293" y="1717548"/>
              <a:ext cx="856615" cy="640080"/>
            </a:xfrm>
            <a:custGeom>
              <a:avLst/>
              <a:gdLst/>
              <a:ahLst/>
              <a:cxnLst/>
              <a:rect l="l" t="t" r="r" b="b"/>
              <a:pathLst>
                <a:path w="856615" h="640080">
                  <a:moveTo>
                    <a:pt x="0" y="320039"/>
                  </a:moveTo>
                  <a:lnTo>
                    <a:pt x="3337" y="279888"/>
                  </a:lnTo>
                  <a:lnTo>
                    <a:pt x="13081" y="241227"/>
                  </a:lnTo>
                  <a:lnTo>
                    <a:pt x="28830" y="204356"/>
                  </a:lnTo>
                  <a:lnTo>
                    <a:pt x="50183" y="169573"/>
                  </a:lnTo>
                  <a:lnTo>
                    <a:pt x="76737" y="137180"/>
                  </a:lnTo>
                  <a:lnTo>
                    <a:pt x="108092" y="107476"/>
                  </a:lnTo>
                  <a:lnTo>
                    <a:pt x="143845" y="80760"/>
                  </a:lnTo>
                  <a:lnTo>
                    <a:pt x="183595" y="57332"/>
                  </a:lnTo>
                  <a:lnTo>
                    <a:pt x="226941" y="37491"/>
                  </a:lnTo>
                  <a:lnTo>
                    <a:pt x="273480" y="21538"/>
                  </a:lnTo>
                  <a:lnTo>
                    <a:pt x="322811" y="9772"/>
                  </a:lnTo>
                  <a:lnTo>
                    <a:pt x="374533" y="2493"/>
                  </a:lnTo>
                  <a:lnTo>
                    <a:pt x="428243" y="0"/>
                  </a:lnTo>
                  <a:lnTo>
                    <a:pt x="481954" y="2493"/>
                  </a:lnTo>
                  <a:lnTo>
                    <a:pt x="533676" y="9772"/>
                  </a:lnTo>
                  <a:lnTo>
                    <a:pt x="583007" y="21538"/>
                  </a:lnTo>
                  <a:lnTo>
                    <a:pt x="629546" y="37491"/>
                  </a:lnTo>
                  <a:lnTo>
                    <a:pt x="672892" y="57332"/>
                  </a:lnTo>
                  <a:lnTo>
                    <a:pt x="712642" y="80760"/>
                  </a:lnTo>
                  <a:lnTo>
                    <a:pt x="748395" y="107476"/>
                  </a:lnTo>
                  <a:lnTo>
                    <a:pt x="779750" y="137180"/>
                  </a:lnTo>
                  <a:lnTo>
                    <a:pt x="806304" y="169573"/>
                  </a:lnTo>
                  <a:lnTo>
                    <a:pt x="827657" y="204356"/>
                  </a:lnTo>
                  <a:lnTo>
                    <a:pt x="843406" y="241227"/>
                  </a:lnTo>
                  <a:lnTo>
                    <a:pt x="853150" y="279888"/>
                  </a:lnTo>
                  <a:lnTo>
                    <a:pt x="856487" y="320039"/>
                  </a:lnTo>
                  <a:lnTo>
                    <a:pt x="853150" y="360191"/>
                  </a:lnTo>
                  <a:lnTo>
                    <a:pt x="843406" y="398852"/>
                  </a:lnTo>
                  <a:lnTo>
                    <a:pt x="827657" y="435723"/>
                  </a:lnTo>
                  <a:lnTo>
                    <a:pt x="806304" y="470506"/>
                  </a:lnTo>
                  <a:lnTo>
                    <a:pt x="779750" y="502899"/>
                  </a:lnTo>
                  <a:lnTo>
                    <a:pt x="748395" y="532603"/>
                  </a:lnTo>
                  <a:lnTo>
                    <a:pt x="712642" y="559319"/>
                  </a:lnTo>
                  <a:lnTo>
                    <a:pt x="672892" y="582747"/>
                  </a:lnTo>
                  <a:lnTo>
                    <a:pt x="629546" y="602588"/>
                  </a:lnTo>
                  <a:lnTo>
                    <a:pt x="583007" y="618541"/>
                  </a:lnTo>
                  <a:lnTo>
                    <a:pt x="533676" y="630307"/>
                  </a:lnTo>
                  <a:lnTo>
                    <a:pt x="481954" y="637586"/>
                  </a:lnTo>
                  <a:lnTo>
                    <a:pt x="428243" y="640079"/>
                  </a:lnTo>
                  <a:lnTo>
                    <a:pt x="374533" y="637586"/>
                  </a:lnTo>
                  <a:lnTo>
                    <a:pt x="322811" y="630307"/>
                  </a:lnTo>
                  <a:lnTo>
                    <a:pt x="273480" y="618541"/>
                  </a:lnTo>
                  <a:lnTo>
                    <a:pt x="226941" y="602588"/>
                  </a:lnTo>
                  <a:lnTo>
                    <a:pt x="183595" y="582747"/>
                  </a:lnTo>
                  <a:lnTo>
                    <a:pt x="143845" y="559319"/>
                  </a:lnTo>
                  <a:lnTo>
                    <a:pt x="108092" y="532603"/>
                  </a:lnTo>
                  <a:lnTo>
                    <a:pt x="76737" y="502899"/>
                  </a:lnTo>
                  <a:lnTo>
                    <a:pt x="50183" y="470506"/>
                  </a:lnTo>
                  <a:lnTo>
                    <a:pt x="28830" y="435723"/>
                  </a:lnTo>
                  <a:lnTo>
                    <a:pt x="13081" y="398852"/>
                  </a:lnTo>
                  <a:lnTo>
                    <a:pt x="3337" y="360191"/>
                  </a:lnTo>
                  <a:lnTo>
                    <a:pt x="0" y="320039"/>
                  </a:lnTo>
                  <a:close/>
                </a:path>
              </a:pathLst>
            </a:custGeom>
            <a:ln w="9144">
              <a:solidFill>
                <a:srgbClr val="000000"/>
              </a:solidFill>
            </a:ln>
          </p:spPr>
          <p:txBody>
            <a:bodyPr wrap="square" lIns="0" tIns="0" rIns="0" bIns="0" rtlCol="0"/>
            <a:lstStyle/>
            <a:p>
              <a:endParaRPr/>
            </a:p>
          </p:txBody>
        </p:sp>
        <p:sp>
          <p:nvSpPr>
            <p:cNvPr id="20" name="object 20"/>
            <p:cNvSpPr/>
            <p:nvPr/>
          </p:nvSpPr>
          <p:spPr>
            <a:xfrm>
              <a:off x="8363711" y="4782311"/>
              <a:ext cx="225552" cy="216408"/>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7644384" y="5401056"/>
              <a:ext cx="225552" cy="216407"/>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8974835" y="1574291"/>
              <a:ext cx="361950" cy="1885950"/>
            </a:xfrm>
            <a:custGeom>
              <a:avLst/>
              <a:gdLst/>
              <a:ahLst/>
              <a:cxnLst/>
              <a:rect l="l" t="t" r="r" b="b"/>
              <a:pathLst>
                <a:path w="361950" h="1885950">
                  <a:moveTo>
                    <a:pt x="361950" y="1885950"/>
                  </a:moveTo>
                  <a:lnTo>
                    <a:pt x="0" y="0"/>
                  </a:lnTo>
                </a:path>
              </a:pathLst>
            </a:custGeom>
            <a:ln w="21336">
              <a:solidFill>
                <a:srgbClr val="FF0000"/>
              </a:solidFill>
            </a:ln>
          </p:spPr>
          <p:txBody>
            <a:bodyPr wrap="square" lIns="0" tIns="0" rIns="0" bIns="0" rtlCol="0"/>
            <a:lstStyle/>
            <a:p>
              <a:endParaRPr/>
            </a:p>
          </p:txBody>
        </p:sp>
        <p:sp>
          <p:nvSpPr>
            <p:cNvPr id="23" name="object 23"/>
            <p:cNvSpPr/>
            <p:nvPr/>
          </p:nvSpPr>
          <p:spPr>
            <a:xfrm>
              <a:off x="8965692" y="1431036"/>
              <a:ext cx="361950" cy="1885950"/>
            </a:xfrm>
            <a:custGeom>
              <a:avLst/>
              <a:gdLst/>
              <a:ahLst/>
              <a:cxnLst/>
              <a:rect l="l" t="t" r="r" b="b"/>
              <a:pathLst>
                <a:path w="361950" h="1885950">
                  <a:moveTo>
                    <a:pt x="0" y="1885950"/>
                  </a:moveTo>
                  <a:lnTo>
                    <a:pt x="361950" y="0"/>
                  </a:lnTo>
                </a:path>
              </a:pathLst>
            </a:custGeom>
            <a:ln w="21336">
              <a:solidFill>
                <a:srgbClr val="0000FF"/>
              </a:solidFill>
            </a:ln>
          </p:spPr>
          <p:txBody>
            <a:bodyPr wrap="square" lIns="0" tIns="0" rIns="0" bIns="0" rtlCol="0"/>
            <a:lstStyle/>
            <a:p>
              <a:endParaRPr/>
            </a:p>
          </p:txBody>
        </p:sp>
        <p:sp>
          <p:nvSpPr>
            <p:cNvPr id="24" name="object 24"/>
            <p:cNvSpPr/>
            <p:nvPr/>
          </p:nvSpPr>
          <p:spPr>
            <a:xfrm>
              <a:off x="6929628" y="2778252"/>
              <a:ext cx="381000" cy="294005"/>
            </a:xfrm>
            <a:custGeom>
              <a:avLst/>
              <a:gdLst/>
              <a:ahLst/>
              <a:cxnLst/>
              <a:rect l="l" t="t" r="r" b="b"/>
              <a:pathLst>
                <a:path w="381000" h="294005">
                  <a:moveTo>
                    <a:pt x="0" y="0"/>
                  </a:moveTo>
                  <a:lnTo>
                    <a:pt x="381000" y="293750"/>
                  </a:lnTo>
                </a:path>
              </a:pathLst>
            </a:custGeom>
            <a:ln w="9144">
              <a:solidFill>
                <a:srgbClr val="FFFFCC"/>
              </a:solidFill>
            </a:ln>
          </p:spPr>
          <p:txBody>
            <a:bodyPr wrap="square" lIns="0" tIns="0" rIns="0" bIns="0" rtlCol="0"/>
            <a:lstStyle/>
            <a:p>
              <a:endParaRPr/>
            </a:p>
          </p:txBody>
        </p:sp>
        <p:sp>
          <p:nvSpPr>
            <p:cNvPr id="25" name="object 25"/>
            <p:cNvSpPr/>
            <p:nvPr/>
          </p:nvSpPr>
          <p:spPr>
            <a:xfrm>
              <a:off x="6993636" y="2808733"/>
              <a:ext cx="2746375" cy="479425"/>
            </a:xfrm>
            <a:custGeom>
              <a:avLst/>
              <a:gdLst/>
              <a:ahLst/>
              <a:cxnLst/>
              <a:rect l="l" t="t" r="r" b="b"/>
              <a:pathLst>
                <a:path w="2746375" h="479425">
                  <a:moveTo>
                    <a:pt x="0" y="0"/>
                  </a:moveTo>
                  <a:lnTo>
                    <a:pt x="2746374" y="479425"/>
                  </a:lnTo>
                </a:path>
              </a:pathLst>
            </a:custGeom>
            <a:ln w="9144">
              <a:solidFill>
                <a:srgbClr val="FF0000"/>
              </a:solidFill>
            </a:ln>
          </p:spPr>
          <p:txBody>
            <a:bodyPr wrap="square" lIns="0" tIns="0" rIns="0" bIns="0" rtlCol="0"/>
            <a:lstStyle/>
            <a:p>
              <a:endParaRPr/>
            </a:p>
          </p:txBody>
        </p:sp>
        <p:sp>
          <p:nvSpPr>
            <p:cNvPr id="26" name="object 26"/>
            <p:cNvSpPr/>
            <p:nvPr/>
          </p:nvSpPr>
          <p:spPr>
            <a:xfrm>
              <a:off x="6999732" y="1278636"/>
              <a:ext cx="2806700" cy="1535430"/>
            </a:xfrm>
            <a:custGeom>
              <a:avLst/>
              <a:gdLst/>
              <a:ahLst/>
              <a:cxnLst/>
              <a:rect l="l" t="t" r="r" b="b"/>
              <a:pathLst>
                <a:path w="2806700" h="1535430">
                  <a:moveTo>
                    <a:pt x="0" y="1535176"/>
                  </a:moveTo>
                  <a:lnTo>
                    <a:pt x="2806699" y="0"/>
                  </a:lnTo>
                </a:path>
              </a:pathLst>
            </a:custGeom>
            <a:ln w="9144">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493288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1D689927-3BE6-574E-BF26-40C1A4F6E1C6}"/>
              </a:ext>
            </a:extLst>
          </p:cNvPr>
          <p:cNvSpPr>
            <a:spLocks noGrp="1"/>
          </p:cNvSpPr>
          <p:nvPr>
            <p:ph sz="half" idx="1"/>
          </p:nvPr>
        </p:nvSpPr>
        <p:spPr>
          <a:xfrm>
            <a:off x="914400" y="827733"/>
            <a:ext cx="6559296" cy="5202536"/>
          </a:xfrm>
        </p:spPr>
        <p:txBody>
          <a:bodyPr>
            <a:normAutofit fontScale="92500" lnSpcReduction="20000"/>
          </a:bodyPr>
          <a:lstStyle/>
          <a:p>
            <a:r>
              <a:rPr lang="en-US" dirty="0"/>
              <a:t>Rendering Stereo - Off-axis (Correct)</a:t>
            </a:r>
          </a:p>
          <a:p>
            <a:pPr lvl="1"/>
            <a:r>
              <a:rPr lang="en-US" dirty="0"/>
              <a:t>This is the correct way to create stereo pairs.</a:t>
            </a:r>
          </a:p>
          <a:p>
            <a:pPr lvl="1"/>
            <a:r>
              <a:rPr lang="en-US" dirty="0"/>
              <a:t>It introduces no vertical parallax and is therefore creates the less stressful stereo pairs.</a:t>
            </a:r>
          </a:p>
          <a:p>
            <a:pPr lvl="1"/>
            <a:r>
              <a:rPr lang="en-US" dirty="0"/>
              <a:t>Note that it requires a non symmetric camera frustum, which is supported by most rendering packages, including OpenGL</a:t>
            </a:r>
          </a:p>
        </p:txBody>
      </p:sp>
      <p:sp>
        <p:nvSpPr>
          <p:cNvPr id="20" name="Content Placeholder 19">
            <a:extLst>
              <a:ext uri="{FF2B5EF4-FFF2-40B4-BE49-F238E27FC236}">
                <a16:creationId xmlns:a16="http://schemas.microsoft.com/office/drawing/2014/main" id="{B6F3F374-C6E1-924E-ACDD-569AB45226BD}"/>
              </a:ext>
            </a:extLst>
          </p:cNvPr>
          <p:cNvSpPr>
            <a:spLocks noGrp="1"/>
          </p:cNvSpPr>
          <p:nvPr>
            <p:ph sz="half" idx="10"/>
          </p:nvPr>
        </p:nvSpPr>
        <p:spPr/>
        <p:txBody>
          <a:bodyPr/>
          <a:lstStyle/>
          <a:p>
            <a:endParaRPr lang="en-US"/>
          </a:p>
        </p:txBody>
      </p:sp>
      <p:grpSp>
        <p:nvGrpSpPr>
          <p:cNvPr id="16" name="Group 15">
            <a:extLst>
              <a:ext uri="{FF2B5EF4-FFF2-40B4-BE49-F238E27FC236}">
                <a16:creationId xmlns:a16="http://schemas.microsoft.com/office/drawing/2014/main" id="{06EF9B22-582C-E24C-998F-C814F97702C2}"/>
              </a:ext>
            </a:extLst>
          </p:cNvPr>
          <p:cNvGrpSpPr/>
          <p:nvPr/>
        </p:nvGrpSpPr>
        <p:grpSpPr>
          <a:xfrm>
            <a:off x="7473696" y="1688593"/>
            <a:ext cx="4032504" cy="3711193"/>
            <a:chOff x="5971032" y="1688593"/>
            <a:chExt cx="4032504" cy="3711193"/>
          </a:xfrm>
        </p:grpSpPr>
        <p:sp>
          <p:nvSpPr>
            <p:cNvPr id="6" name="object 6"/>
            <p:cNvSpPr/>
            <p:nvPr/>
          </p:nvSpPr>
          <p:spPr>
            <a:xfrm>
              <a:off x="5971032" y="1688593"/>
              <a:ext cx="4032504" cy="271576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9668256" y="2368295"/>
              <a:ext cx="137160" cy="13106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816853" y="2433828"/>
              <a:ext cx="2920365" cy="186055"/>
            </a:xfrm>
            <a:custGeom>
              <a:avLst/>
              <a:gdLst/>
              <a:ahLst/>
              <a:cxnLst/>
              <a:rect l="l" t="t" r="r" b="b"/>
              <a:pathLst>
                <a:path w="2920365" h="186055">
                  <a:moveTo>
                    <a:pt x="0" y="185927"/>
                  </a:moveTo>
                  <a:lnTo>
                    <a:pt x="2919983" y="0"/>
                  </a:lnTo>
                </a:path>
              </a:pathLst>
            </a:custGeom>
            <a:ln w="9144">
              <a:solidFill>
                <a:srgbClr val="000000"/>
              </a:solidFill>
            </a:ln>
          </p:spPr>
          <p:txBody>
            <a:bodyPr wrap="square" lIns="0" tIns="0" rIns="0" bIns="0" rtlCol="0"/>
            <a:lstStyle/>
            <a:p>
              <a:endParaRPr/>
            </a:p>
          </p:txBody>
        </p:sp>
        <p:sp>
          <p:nvSpPr>
            <p:cNvPr id="9" name="object 9"/>
            <p:cNvSpPr/>
            <p:nvPr/>
          </p:nvSpPr>
          <p:spPr>
            <a:xfrm>
              <a:off x="6816853" y="2433827"/>
              <a:ext cx="2920365" cy="1066800"/>
            </a:xfrm>
            <a:custGeom>
              <a:avLst/>
              <a:gdLst/>
              <a:ahLst/>
              <a:cxnLst/>
              <a:rect l="l" t="t" r="r" b="b"/>
              <a:pathLst>
                <a:path w="2920365" h="1066800">
                  <a:moveTo>
                    <a:pt x="0" y="1066800"/>
                  </a:moveTo>
                  <a:lnTo>
                    <a:pt x="2919983" y="0"/>
                  </a:lnTo>
                </a:path>
              </a:pathLst>
            </a:custGeom>
            <a:ln w="9144">
              <a:solidFill>
                <a:srgbClr val="000000"/>
              </a:solidFill>
            </a:ln>
          </p:spPr>
          <p:txBody>
            <a:bodyPr wrap="square" lIns="0" tIns="0" rIns="0" bIns="0" rtlCol="0"/>
            <a:lstStyle/>
            <a:p>
              <a:endParaRPr/>
            </a:p>
          </p:txBody>
        </p:sp>
        <p:sp>
          <p:nvSpPr>
            <p:cNvPr id="10" name="object 10"/>
            <p:cNvSpPr/>
            <p:nvPr/>
          </p:nvSpPr>
          <p:spPr>
            <a:xfrm>
              <a:off x="9134856" y="2606039"/>
              <a:ext cx="70104" cy="7010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9134857" y="2432304"/>
              <a:ext cx="73151" cy="73152"/>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6311265" y="4640961"/>
              <a:ext cx="3091180" cy="758825"/>
            </a:xfrm>
            <a:prstGeom prst="rect">
              <a:avLst/>
            </a:prstGeom>
          </p:spPr>
          <p:txBody>
            <a:bodyPr vert="horz" wrap="square" lIns="0" tIns="13335" rIns="0" bIns="0" rtlCol="0">
              <a:spAutoFit/>
            </a:bodyPr>
            <a:lstStyle/>
            <a:p>
              <a:pPr marL="12700" marR="5080" indent="51435">
                <a:spcBef>
                  <a:spcPts val="105"/>
                </a:spcBef>
              </a:pPr>
              <a:r>
                <a:rPr sz="1600" spc="-5" dirty="0">
                  <a:solidFill>
                    <a:srgbClr val="0000FF"/>
                  </a:solidFill>
                  <a:latin typeface="Times New Roman"/>
                  <a:cs typeface="Times New Roman"/>
                </a:rPr>
                <a:t>Projections of </a:t>
              </a:r>
              <a:r>
                <a:rPr sz="1600" spc="5" dirty="0">
                  <a:solidFill>
                    <a:srgbClr val="0000FF"/>
                  </a:solidFill>
                  <a:latin typeface="Times New Roman"/>
                  <a:cs typeface="Times New Roman"/>
                </a:rPr>
                <a:t>the </a:t>
              </a:r>
              <a:r>
                <a:rPr sz="1600" dirty="0">
                  <a:solidFill>
                    <a:srgbClr val="0000FF"/>
                  </a:solidFill>
                  <a:latin typeface="Times New Roman"/>
                  <a:cs typeface="Times New Roman"/>
                </a:rPr>
                <a:t>point </a:t>
              </a:r>
              <a:r>
                <a:rPr sz="1600" spc="-5" dirty="0">
                  <a:solidFill>
                    <a:srgbClr val="0000FF"/>
                  </a:solidFill>
                  <a:latin typeface="Times New Roman"/>
                  <a:cs typeface="Times New Roman"/>
                </a:rPr>
                <a:t>are </a:t>
              </a:r>
              <a:r>
                <a:rPr sz="1600" dirty="0">
                  <a:solidFill>
                    <a:srgbClr val="0000FF"/>
                  </a:solidFill>
                  <a:latin typeface="Times New Roman"/>
                  <a:cs typeface="Times New Roman"/>
                </a:rPr>
                <a:t>both </a:t>
              </a:r>
              <a:r>
                <a:rPr sz="1600" spc="-5" dirty="0">
                  <a:solidFill>
                    <a:srgbClr val="0000FF"/>
                  </a:solidFill>
                  <a:latin typeface="Times New Roman"/>
                  <a:cs typeface="Times New Roman"/>
                </a:rPr>
                <a:t>on </a:t>
              </a:r>
              <a:r>
                <a:rPr sz="1600" dirty="0">
                  <a:solidFill>
                    <a:srgbClr val="0000FF"/>
                  </a:solidFill>
                  <a:latin typeface="Times New Roman"/>
                  <a:cs typeface="Times New Roman"/>
                </a:rPr>
                <a:t>a</a:t>
              </a:r>
              <a:r>
                <a:rPr lang="en-US" sz="1600" dirty="0">
                  <a:solidFill>
                    <a:srgbClr val="0000FF"/>
                  </a:solidFill>
                  <a:latin typeface="Times New Roman"/>
                  <a:cs typeface="Times New Roman"/>
                </a:rPr>
                <a:t> </a:t>
              </a:r>
              <a:r>
                <a:rPr sz="1600" spc="-5" dirty="0">
                  <a:solidFill>
                    <a:srgbClr val="0000FF"/>
                  </a:solidFill>
                  <a:latin typeface="Times New Roman"/>
                  <a:cs typeface="Times New Roman"/>
                </a:rPr>
                <a:t>single vertical </a:t>
              </a:r>
              <a:r>
                <a:rPr sz="1600" dirty="0">
                  <a:solidFill>
                    <a:srgbClr val="0000FF"/>
                  </a:solidFill>
                  <a:latin typeface="Times New Roman"/>
                  <a:cs typeface="Times New Roman"/>
                </a:rPr>
                <a:t>line </a:t>
              </a:r>
              <a:r>
                <a:rPr sz="1600" spc="5" dirty="0">
                  <a:solidFill>
                    <a:srgbClr val="0000FF"/>
                  </a:solidFill>
                  <a:latin typeface="Times New Roman"/>
                  <a:cs typeface="Times New Roman"/>
                </a:rPr>
                <a:t>== </a:t>
              </a:r>
              <a:r>
                <a:rPr sz="1600" spc="-5" dirty="0">
                  <a:solidFill>
                    <a:srgbClr val="0000FF"/>
                  </a:solidFill>
                  <a:latin typeface="Times New Roman"/>
                  <a:cs typeface="Times New Roman"/>
                </a:rPr>
                <a:t>No vertical</a:t>
              </a:r>
              <a:r>
                <a:rPr lang="en-US" sz="1600" spc="-5" dirty="0">
                  <a:solidFill>
                    <a:srgbClr val="0000FF"/>
                  </a:solidFill>
                  <a:latin typeface="Times New Roman"/>
                  <a:cs typeface="Times New Roman"/>
                </a:rPr>
                <a:t> </a:t>
              </a:r>
              <a:r>
                <a:rPr sz="1600" spc="-5" dirty="0">
                  <a:solidFill>
                    <a:srgbClr val="0000FF"/>
                  </a:solidFill>
                  <a:latin typeface="Times New Roman"/>
                  <a:cs typeface="Times New Roman"/>
                </a:rPr>
                <a:t>parallax</a:t>
              </a:r>
              <a:endParaRPr sz="1600" dirty="0">
                <a:latin typeface="Times New Roman"/>
                <a:cs typeface="Times New Roman"/>
              </a:endParaRPr>
            </a:p>
          </p:txBody>
        </p:sp>
      </p:grpSp>
    </p:spTree>
    <p:extLst>
      <p:ext uri="{BB962C8B-B14F-4D97-AF65-F5344CB8AC3E}">
        <p14:creationId xmlns:p14="http://schemas.microsoft.com/office/powerpoint/2010/main" val="396753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14A3DD-5650-044D-842D-ABEC6D4836DD}"/>
              </a:ext>
            </a:extLst>
          </p:cNvPr>
          <p:cNvSpPr>
            <a:spLocks noGrp="1"/>
          </p:cNvSpPr>
          <p:nvPr>
            <p:ph sz="half" idx="10"/>
          </p:nvPr>
        </p:nvSpPr>
        <p:spPr/>
        <p:txBody>
          <a:bodyPr/>
          <a:lstStyle/>
          <a:p>
            <a:r>
              <a:rPr lang="en-US" dirty="0">
                <a:hlinkClick r:id="rId2"/>
              </a:rPr>
              <a:t>http://www.invectorize.com</a:t>
            </a:r>
            <a:r>
              <a:rPr lang="en-US" dirty="0"/>
              <a:t> </a:t>
            </a:r>
          </a:p>
        </p:txBody>
      </p:sp>
      <p:pic>
        <p:nvPicPr>
          <p:cNvPr id="4" name="Picture 3">
            <a:extLst>
              <a:ext uri="{FF2B5EF4-FFF2-40B4-BE49-F238E27FC236}">
                <a16:creationId xmlns:a16="http://schemas.microsoft.com/office/drawing/2014/main" id="{B70F3830-F9AF-CC4D-9500-7BC86095A14C}"/>
              </a:ext>
            </a:extLst>
          </p:cNvPr>
          <p:cNvPicPr>
            <a:picLocks noChangeAspect="1"/>
          </p:cNvPicPr>
          <p:nvPr/>
        </p:nvPicPr>
        <p:blipFill rotWithShape="1">
          <a:blip r:embed="rId3">
            <a:extLst>
              <a:ext uri="{28A0092B-C50C-407E-A947-70E740481C1C}">
                <a14:useLocalDpi xmlns:a14="http://schemas.microsoft.com/office/drawing/2010/main" val="0"/>
              </a:ext>
            </a:extLst>
          </a:blip>
          <a:srcRect l="3728" t="13333" r="4982" b="12222"/>
          <a:stretch/>
        </p:blipFill>
        <p:spPr>
          <a:xfrm>
            <a:off x="1846730" y="914400"/>
            <a:ext cx="8498541" cy="5105400"/>
          </a:xfrm>
          <a:prstGeom prst="rect">
            <a:avLst/>
          </a:prstGeom>
        </p:spPr>
      </p:pic>
    </p:spTree>
    <p:extLst>
      <p:ext uri="{BB962C8B-B14F-4D97-AF65-F5344CB8AC3E}">
        <p14:creationId xmlns:p14="http://schemas.microsoft.com/office/powerpoint/2010/main" val="338911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D60CE-6484-A641-BB46-1E08BE27C3E5}"/>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68914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598045-8D8B-154B-A88F-AD47C646A95C}"/>
              </a:ext>
            </a:extLst>
          </p:cNvPr>
          <p:cNvSpPr>
            <a:spLocks noGrp="1"/>
          </p:cNvSpPr>
          <p:nvPr>
            <p:ph sz="half" idx="1"/>
          </p:nvPr>
        </p:nvSpPr>
        <p:spPr>
          <a:xfrm>
            <a:off x="914400" y="457200"/>
            <a:ext cx="10363200" cy="6079331"/>
          </a:xfrm>
        </p:spPr>
        <p:txBody>
          <a:bodyPr>
            <a:normAutofit fontScale="85000" lnSpcReduction="20000"/>
          </a:bodyPr>
          <a:lstStyle/>
          <a:p>
            <a:r>
              <a:rPr lang="en-US" dirty="0"/>
              <a:t>Depth Perception</a:t>
            </a:r>
          </a:p>
          <a:p>
            <a:pPr lvl="1"/>
            <a:r>
              <a:rPr lang="en-US" dirty="0"/>
              <a:t>The visual system uses a range of different Stereoscopic and Monocular cues for depth perception</a:t>
            </a:r>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t>Parallax can be more important for depth perception! Stereoscopy is important for size and distance evaluation</a:t>
            </a:r>
          </a:p>
        </p:txBody>
      </p:sp>
      <p:sp>
        <p:nvSpPr>
          <p:cNvPr id="3" name="Content Placeholder 2">
            <a:extLst>
              <a:ext uri="{FF2B5EF4-FFF2-40B4-BE49-F238E27FC236}">
                <a16:creationId xmlns:a16="http://schemas.microsoft.com/office/drawing/2014/main" id="{882A1492-69CA-7242-8338-548C8295F05B}"/>
              </a:ext>
            </a:extLst>
          </p:cNvPr>
          <p:cNvSpPr>
            <a:spLocks noGrp="1"/>
          </p:cNvSpPr>
          <p:nvPr>
            <p:ph sz="half" idx="10"/>
          </p:nvPr>
        </p:nvSpPr>
        <p:spPr/>
        <p:txBody>
          <a:bodyPr/>
          <a:lstStyle/>
          <a:p>
            <a:endParaRPr lang="en-US"/>
          </a:p>
        </p:txBody>
      </p:sp>
      <p:graphicFrame>
        <p:nvGraphicFramePr>
          <p:cNvPr id="4" name="object 4"/>
          <p:cNvGraphicFramePr>
            <a:graphicFrameLocks noGrp="1"/>
          </p:cNvGraphicFramePr>
          <p:nvPr>
            <p:extLst>
              <p:ext uri="{D42A27DB-BD31-4B8C-83A1-F6EECF244321}">
                <p14:modId xmlns:p14="http://schemas.microsoft.com/office/powerpoint/2010/main" val="1038833092"/>
              </p:ext>
            </p:extLst>
          </p:nvPr>
        </p:nvGraphicFramePr>
        <p:xfrm>
          <a:off x="2783661" y="2209800"/>
          <a:ext cx="6624678" cy="3115999"/>
        </p:xfrm>
        <a:graphic>
          <a:graphicData uri="http://schemas.openxmlformats.org/drawingml/2006/table">
            <a:tbl>
              <a:tblPr firstRow="1" bandRow="1">
                <a:tableStyleId>{2D5ABB26-0587-4C30-8999-92F81FD0307C}</a:tableStyleId>
              </a:tblPr>
              <a:tblGrid>
                <a:gridCol w="3429000">
                  <a:extLst>
                    <a:ext uri="{9D8B030D-6E8A-4147-A177-3AD203B41FA5}">
                      <a16:colId xmlns:a16="http://schemas.microsoft.com/office/drawing/2014/main" val="20000"/>
                    </a:ext>
                  </a:extLst>
                </a:gridCol>
                <a:gridCol w="3195678">
                  <a:extLst>
                    <a:ext uri="{9D8B030D-6E8A-4147-A177-3AD203B41FA5}">
                      <a16:colId xmlns:a16="http://schemas.microsoft.com/office/drawing/2014/main" val="20001"/>
                    </a:ext>
                  </a:extLst>
                </a:gridCol>
              </a:tblGrid>
              <a:tr h="390761">
                <a:tc>
                  <a:txBody>
                    <a:bodyPr/>
                    <a:lstStyle/>
                    <a:p>
                      <a:pPr marL="96520">
                        <a:lnSpc>
                          <a:spcPct val="100000"/>
                        </a:lnSpc>
                        <a:spcBef>
                          <a:spcPts val="385"/>
                        </a:spcBef>
                      </a:pPr>
                      <a:r>
                        <a:rPr sz="1900" b="1" spc="5" dirty="0">
                          <a:solidFill>
                            <a:srgbClr val="FFFFFF"/>
                          </a:solidFill>
                          <a:latin typeface="Arial"/>
                          <a:cs typeface="Arial"/>
                        </a:rPr>
                        <a:t>Stereoscopic</a:t>
                      </a:r>
                      <a:endParaRPr sz="1900">
                        <a:latin typeface="Arial"/>
                        <a:cs typeface="Arial"/>
                      </a:endParaRPr>
                    </a:p>
                  </a:txBody>
                  <a:tcPr marL="0" marR="0" marT="44375" marB="0">
                    <a:solidFill>
                      <a:srgbClr val="808DA0"/>
                    </a:solidFill>
                  </a:tcPr>
                </a:tc>
                <a:tc>
                  <a:txBody>
                    <a:bodyPr/>
                    <a:lstStyle/>
                    <a:p>
                      <a:pPr marL="292735">
                        <a:lnSpc>
                          <a:spcPct val="100000"/>
                        </a:lnSpc>
                        <a:spcBef>
                          <a:spcPts val="385"/>
                        </a:spcBef>
                      </a:pPr>
                      <a:r>
                        <a:rPr sz="1900" b="1" spc="10" dirty="0">
                          <a:solidFill>
                            <a:srgbClr val="FFFFFF"/>
                          </a:solidFill>
                          <a:latin typeface="Arial"/>
                          <a:cs typeface="Arial"/>
                        </a:rPr>
                        <a:t>Monocular</a:t>
                      </a:r>
                      <a:endParaRPr sz="1900">
                        <a:latin typeface="Arial"/>
                        <a:cs typeface="Arial"/>
                      </a:endParaRPr>
                    </a:p>
                  </a:txBody>
                  <a:tcPr marL="0" marR="0" marT="44375" marB="0">
                    <a:solidFill>
                      <a:srgbClr val="808DA0"/>
                    </a:solidFill>
                  </a:tcPr>
                </a:tc>
                <a:extLst>
                  <a:ext uri="{0D108BD9-81ED-4DB2-BD59-A6C34878D82A}">
                    <a16:rowId xmlns:a16="http://schemas.microsoft.com/office/drawing/2014/main" val="10000"/>
                  </a:ext>
                </a:extLst>
              </a:tr>
              <a:tr h="338419">
                <a:tc>
                  <a:txBody>
                    <a:bodyPr/>
                    <a:lstStyle/>
                    <a:p>
                      <a:pPr marL="96520">
                        <a:lnSpc>
                          <a:spcPct val="100000"/>
                        </a:lnSpc>
                        <a:spcBef>
                          <a:spcPts val="309"/>
                        </a:spcBef>
                      </a:pPr>
                      <a:r>
                        <a:rPr sz="1900" spc="10" dirty="0">
                          <a:solidFill>
                            <a:srgbClr val="292934"/>
                          </a:solidFill>
                          <a:latin typeface="Arial"/>
                          <a:cs typeface="Arial"/>
                        </a:rPr>
                        <a:t>eye </a:t>
                      </a:r>
                      <a:r>
                        <a:rPr sz="1900" spc="5" dirty="0">
                          <a:solidFill>
                            <a:srgbClr val="292934"/>
                          </a:solidFill>
                          <a:latin typeface="Arial"/>
                          <a:cs typeface="Arial"/>
                        </a:rPr>
                        <a:t>convergence</a:t>
                      </a:r>
                      <a:r>
                        <a:rPr sz="1900" spc="-50" dirty="0">
                          <a:solidFill>
                            <a:srgbClr val="292934"/>
                          </a:solidFill>
                          <a:latin typeface="Arial"/>
                          <a:cs typeface="Arial"/>
                        </a:rPr>
                        <a:t> </a:t>
                      </a:r>
                      <a:r>
                        <a:rPr sz="1900" spc="10" dirty="0">
                          <a:solidFill>
                            <a:srgbClr val="292934"/>
                          </a:solidFill>
                          <a:latin typeface="Arial"/>
                          <a:cs typeface="Arial"/>
                        </a:rPr>
                        <a:t>angle</a:t>
                      </a:r>
                      <a:endParaRPr sz="1900">
                        <a:latin typeface="Arial"/>
                        <a:cs typeface="Arial"/>
                      </a:endParaRPr>
                    </a:p>
                  </a:txBody>
                  <a:tcPr marL="0" marR="0" marT="35730" marB="0">
                    <a:lnL w="12700">
                      <a:solidFill>
                        <a:srgbClr val="808DA0"/>
                      </a:solidFill>
                      <a:prstDash val="solid"/>
                    </a:lnL>
                  </a:tcPr>
                </a:tc>
                <a:tc>
                  <a:txBody>
                    <a:bodyPr/>
                    <a:lstStyle/>
                    <a:p>
                      <a:pPr marL="292735">
                        <a:lnSpc>
                          <a:spcPct val="100000"/>
                        </a:lnSpc>
                        <a:spcBef>
                          <a:spcPts val="309"/>
                        </a:spcBef>
                      </a:pPr>
                      <a:r>
                        <a:rPr sz="1900" spc="10" dirty="0">
                          <a:solidFill>
                            <a:srgbClr val="292934"/>
                          </a:solidFill>
                          <a:latin typeface="Arial"/>
                          <a:cs typeface="Arial"/>
                        </a:rPr>
                        <a:t>eye</a:t>
                      </a:r>
                      <a:r>
                        <a:rPr sz="1900" spc="-20" dirty="0">
                          <a:solidFill>
                            <a:srgbClr val="292934"/>
                          </a:solidFill>
                          <a:latin typeface="Arial"/>
                          <a:cs typeface="Arial"/>
                        </a:rPr>
                        <a:t> </a:t>
                      </a:r>
                      <a:r>
                        <a:rPr sz="1900" spc="5" dirty="0">
                          <a:solidFill>
                            <a:srgbClr val="292934"/>
                          </a:solidFill>
                          <a:latin typeface="Arial"/>
                          <a:cs typeface="Arial"/>
                        </a:rPr>
                        <a:t>accommodation</a:t>
                      </a:r>
                      <a:endParaRPr sz="1900">
                        <a:latin typeface="Arial"/>
                        <a:cs typeface="Arial"/>
                      </a:endParaRPr>
                    </a:p>
                  </a:txBody>
                  <a:tcPr marL="0" marR="0" marT="35730" marB="0">
                    <a:lnR w="12700">
                      <a:solidFill>
                        <a:srgbClr val="808DA0"/>
                      </a:solidFill>
                      <a:prstDash val="solid"/>
                    </a:lnR>
                  </a:tcPr>
                </a:tc>
                <a:extLst>
                  <a:ext uri="{0D108BD9-81ED-4DB2-BD59-A6C34878D82A}">
                    <a16:rowId xmlns:a16="http://schemas.microsoft.com/office/drawing/2014/main" val="10001"/>
                  </a:ext>
                </a:extLst>
              </a:tr>
              <a:tr h="293914">
                <a:tc>
                  <a:txBody>
                    <a:bodyPr/>
                    <a:lstStyle/>
                    <a:p>
                      <a:pPr marL="96520">
                        <a:lnSpc>
                          <a:spcPts val="2425"/>
                        </a:lnSpc>
                      </a:pPr>
                      <a:r>
                        <a:rPr sz="1900" spc="5" dirty="0">
                          <a:solidFill>
                            <a:srgbClr val="292934"/>
                          </a:solidFill>
                          <a:latin typeface="Arial"/>
                          <a:cs typeface="Arial"/>
                        </a:rPr>
                        <a:t>disparity between</a:t>
                      </a:r>
                      <a:r>
                        <a:rPr sz="1900" spc="-35" dirty="0">
                          <a:solidFill>
                            <a:srgbClr val="292934"/>
                          </a:solidFill>
                          <a:latin typeface="Arial"/>
                          <a:cs typeface="Arial"/>
                        </a:rPr>
                        <a:t> </a:t>
                      </a:r>
                      <a:r>
                        <a:rPr lang="en-US" sz="1900" spc="-35" dirty="0">
                          <a:solidFill>
                            <a:srgbClr val="292934"/>
                          </a:solidFill>
                          <a:latin typeface="Arial"/>
                          <a:cs typeface="Arial"/>
                        </a:rPr>
                        <a:t>R/L </a:t>
                      </a:r>
                      <a:r>
                        <a:rPr lang="en-US" sz="1900" spc="5" dirty="0">
                          <a:solidFill>
                            <a:srgbClr val="292934"/>
                          </a:solidFill>
                          <a:latin typeface="Arial"/>
                          <a:cs typeface="Arial"/>
                        </a:rPr>
                        <a:t>images</a:t>
                      </a:r>
                      <a:endParaRPr sz="1900" dirty="0">
                        <a:latin typeface="Arial"/>
                        <a:cs typeface="Arial"/>
                      </a:endParaRPr>
                    </a:p>
                  </a:txBody>
                  <a:tcPr marL="0" marR="0" marT="0" marB="0">
                    <a:lnL w="12700">
                      <a:solidFill>
                        <a:srgbClr val="808DA0"/>
                      </a:solidFill>
                      <a:prstDash val="solid"/>
                    </a:lnL>
                  </a:tcPr>
                </a:tc>
                <a:tc>
                  <a:txBody>
                    <a:bodyPr/>
                    <a:lstStyle/>
                    <a:p>
                      <a:pPr marL="292735">
                        <a:lnSpc>
                          <a:spcPts val="2425"/>
                        </a:lnSpc>
                      </a:pPr>
                      <a:r>
                        <a:rPr sz="1900" spc="5" dirty="0">
                          <a:solidFill>
                            <a:srgbClr val="292934"/>
                          </a:solidFill>
                          <a:latin typeface="Arial"/>
                          <a:cs typeface="Arial"/>
                        </a:rPr>
                        <a:t>perspective</a:t>
                      </a:r>
                      <a:endParaRPr sz="1900" dirty="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2"/>
                  </a:ext>
                </a:extLst>
              </a:tr>
              <a:tr h="293913">
                <a:tc>
                  <a:txBody>
                    <a:bodyPr/>
                    <a:lstStyle/>
                    <a:p>
                      <a:pPr marL="96520" marR="0" lvl="0" indent="0" algn="l" defTabSz="914353" rtl="0" eaLnBrk="1" fontAlgn="auto" latinLnBrk="0" hangingPunct="1">
                        <a:lnSpc>
                          <a:spcPts val="2445"/>
                        </a:lnSpc>
                        <a:spcBef>
                          <a:spcPts val="0"/>
                        </a:spcBef>
                        <a:spcAft>
                          <a:spcPts val="0"/>
                        </a:spcAft>
                        <a:buClrTx/>
                        <a:buSzTx/>
                        <a:buFontTx/>
                        <a:buNone/>
                        <a:tabLst/>
                        <a:defRPr/>
                      </a:pPr>
                      <a:r>
                        <a:rPr lang="en-US" sz="1900" spc="5" dirty="0">
                          <a:solidFill>
                            <a:srgbClr val="292934"/>
                          </a:solidFill>
                          <a:latin typeface="Arial"/>
                          <a:cs typeface="Arial"/>
                        </a:rPr>
                        <a:t>diplopia</a:t>
                      </a:r>
                      <a:endParaRPr sz="1900" dirty="0">
                        <a:latin typeface="Arial"/>
                        <a:cs typeface="Arial"/>
                      </a:endParaRPr>
                    </a:p>
                  </a:txBody>
                  <a:tcPr marL="0" marR="0" marT="0" marB="0">
                    <a:lnL w="12700">
                      <a:solidFill>
                        <a:srgbClr val="808DA0"/>
                      </a:solidFill>
                      <a:prstDash val="solid"/>
                    </a:lnL>
                  </a:tcPr>
                </a:tc>
                <a:tc>
                  <a:txBody>
                    <a:bodyPr/>
                    <a:lstStyle/>
                    <a:p>
                      <a:pPr marL="292735">
                        <a:lnSpc>
                          <a:spcPts val="2445"/>
                        </a:lnSpc>
                      </a:pPr>
                      <a:r>
                        <a:rPr sz="1900" spc="5" dirty="0">
                          <a:solidFill>
                            <a:srgbClr val="292934"/>
                          </a:solidFill>
                          <a:latin typeface="Arial"/>
                          <a:cs typeface="Arial"/>
                        </a:rPr>
                        <a:t>atmospheric </a:t>
                      </a:r>
                      <a:r>
                        <a:rPr sz="1900" dirty="0">
                          <a:solidFill>
                            <a:srgbClr val="292934"/>
                          </a:solidFill>
                          <a:latin typeface="Arial"/>
                          <a:cs typeface="Arial"/>
                        </a:rPr>
                        <a:t>artifacts</a:t>
                      </a:r>
                      <a:r>
                        <a:rPr sz="1900" spc="-40" dirty="0">
                          <a:solidFill>
                            <a:srgbClr val="292934"/>
                          </a:solidFill>
                          <a:latin typeface="Arial"/>
                          <a:cs typeface="Arial"/>
                        </a:rPr>
                        <a:t> </a:t>
                      </a:r>
                      <a:r>
                        <a:rPr sz="1900" dirty="0">
                          <a:solidFill>
                            <a:srgbClr val="292934"/>
                          </a:solidFill>
                          <a:latin typeface="Arial"/>
                          <a:cs typeface="Arial"/>
                        </a:rPr>
                        <a:t>(fog)</a:t>
                      </a:r>
                      <a:endParaRPr sz="190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3"/>
                  </a:ext>
                </a:extLst>
              </a:tr>
              <a:tr h="291993">
                <a:tc>
                  <a:txBody>
                    <a:bodyPr/>
                    <a:lstStyle/>
                    <a:p>
                      <a:pPr marL="96520">
                        <a:lnSpc>
                          <a:spcPts val="2425"/>
                        </a:lnSpc>
                      </a:pPr>
                      <a:endParaRPr sz="1900" dirty="0">
                        <a:latin typeface="Arial"/>
                        <a:cs typeface="Arial"/>
                      </a:endParaRPr>
                    </a:p>
                  </a:txBody>
                  <a:tcPr marL="0" marR="0" marT="0" marB="0">
                    <a:lnL w="12700">
                      <a:solidFill>
                        <a:srgbClr val="808DA0"/>
                      </a:solidFill>
                      <a:prstDash val="solid"/>
                    </a:lnL>
                  </a:tcPr>
                </a:tc>
                <a:tc>
                  <a:txBody>
                    <a:bodyPr/>
                    <a:lstStyle/>
                    <a:p>
                      <a:pPr marL="292735">
                        <a:lnSpc>
                          <a:spcPts val="2425"/>
                        </a:lnSpc>
                      </a:pPr>
                      <a:r>
                        <a:rPr sz="1900" spc="5" dirty="0">
                          <a:solidFill>
                            <a:srgbClr val="292934"/>
                          </a:solidFill>
                          <a:latin typeface="Arial"/>
                          <a:cs typeface="Arial"/>
                        </a:rPr>
                        <a:t>relative</a:t>
                      </a:r>
                      <a:r>
                        <a:rPr sz="1900" spc="-15" dirty="0">
                          <a:solidFill>
                            <a:srgbClr val="292934"/>
                          </a:solidFill>
                          <a:latin typeface="Arial"/>
                          <a:cs typeface="Arial"/>
                        </a:rPr>
                        <a:t> </a:t>
                      </a:r>
                      <a:r>
                        <a:rPr sz="1900" spc="5" dirty="0">
                          <a:solidFill>
                            <a:srgbClr val="292934"/>
                          </a:solidFill>
                          <a:latin typeface="Arial"/>
                          <a:cs typeface="Arial"/>
                        </a:rPr>
                        <a:t>sizes</a:t>
                      </a:r>
                      <a:endParaRPr sz="1900" dirty="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4"/>
                  </a:ext>
                </a:extLst>
              </a:tr>
              <a:tr h="293914">
                <a:tc>
                  <a:txBody>
                    <a:bodyPr/>
                    <a:lstStyle/>
                    <a:p>
                      <a:pPr>
                        <a:lnSpc>
                          <a:spcPct val="100000"/>
                        </a:lnSpc>
                      </a:pPr>
                      <a:endParaRPr sz="1800">
                        <a:latin typeface="Times New Roman"/>
                        <a:cs typeface="Times New Roman"/>
                      </a:endParaRPr>
                    </a:p>
                  </a:txBody>
                  <a:tcPr marL="0" marR="0" marT="0" marB="0">
                    <a:lnL w="12700">
                      <a:solidFill>
                        <a:srgbClr val="808DA0"/>
                      </a:solidFill>
                      <a:prstDash val="solid"/>
                    </a:lnL>
                  </a:tcPr>
                </a:tc>
                <a:tc>
                  <a:txBody>
                    <a:bodyPr/>
                    <a:lstStyle/>
                    <a:p>
                      <a:pPr marL="292735">
                        <a:lnSpc>
                          <a:spcPts val="2425"/>
                        </a:lnSpc>
                      </a:pPr>
                      <a:r>
                        <a:rPr sz="1900" spc="10" dirty="0">
                          <a:solidFill>
                            <a:srgbClr val="292934"/>
                          </a:solidFill>
                          <a:latin typeface="Arial"/>
                          <a:cs typeface="Arial"/>
                        </a:rPr>
                        <a:t>image</a:t>
                      </a:r>
                      <a:r>
                        <a:rPr sz="1900" spc="-15" dirty="0">
                          <a:solidFill>
                            <a:srgbClr val="292934"/>
                          </a:solidFill>
                          <a:latin typeface="Arial"/>
                          <a:cs typeface="Arial"/>
                        </a:rPr>
                        <a:t> </a:t>
                      </a:r>
                      <a:r>
                        <a:rPr sz="1900" spc="5" dirty="0">
                          <a:solidFill>
                            <a:srgbClr val="292934"/>
                          </a:solidFill>
                          <a:latin typeface="Arial"/>
                          <a:cs typeface="Arial"/>
                        </a:rPr>
                        <a:t>blur</a:t>
                      </a:r>
                      <a:endParaRPr sz="190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5"/>
                  </a:ext>
                </a:extLst>
              </a:tr>
              <a:tr h="293914">
                <a:tc>
                  <a:txBody>
                    <a:bodyPr/>
                    <a:lstStyle/>
                    <a:p>
                      <a:pPr>
                        <a:lnSpc>
                          <a:spcPct val="100000"/>
                        </a:lnSpc>
                      </a:pPr>
                      <a:endParaRPr sz="1800">
                        <a:latin typeface="Times New Roman"/>
                        <a:cs typeface="Times New Roman"/>
                      </a:endParaRPr>
                    </a:p>
                  </a:txBody>
                  <a:tcPr marL="0" marR="0" marT="0" marB="0">
                    <a:lnL w="12700">
                      <a:solidFill>
                        <a:srgbClr val="808DA0"/>
                      </a:solidFill>
                      <a:prstDash val="solid"/>
                    </a:lnL>
                  </a:tcPr>
                </a:tc>
                <a:tc>
                  <a:txBody>
                    <a:bodyPr/>
                    <a:lstStyle/>
                    <a:p>
                      <a:pPr marL="292735">
                        <a:lnSpc>
                          <a:spcPts val="2445"/>
                        </a:lnSpc>
                      </a:pPr>
                      <a:r>
                        <a:rPr sz="1900" spc="5" dirty="0">
                          <a:solidFill>
                            <a:srgbClr val="292934"/>
                          </a:solidFill>
                          <a:latin typeface="Arial"/>
                          <a:cs typeface="Arial"/>
                        </a:rPr>
                        <a:t>occlusion</a:t>
                      </a:r>
                      <a:endParaRPr sz="190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6"/>
                  </a:ext>
                </a:extLst>
              </a:tr>
              <a:tr h="291992">
                <a:tc>
                  <a:txBody>
                    <a:bodyPr/>
                    <a:lstStyle/>
                    <a:p>
                      <a:pPr>
                        <a:lnSpc>
                          <a:spcPct val="100000"/>
                        </a:lnSpc>
                      </a:pPr>
                      <a:endParaRPr sz="1800">
                        <a:latin typeface="Times New Roman"/>
                        <a:cs typeface="Times New Roman"/>
                      </a:endParaRPr>
                    </a:p>
                  </a:txBody>
                  <a:tcPr marL="0" marR="0" marT="0" marB="0">
                    <a:lnL w="12700">
                      <a:solidFill>
                        <a:srgbClr val="808DA0"/>
                      </a:solidFill>
                      <a:prstDash val="solid"/>
                    </a:lnL>
                  </a:tcPr>
                </a:tc>
                <a:tc>
                  <a:txBody>
                    <a:bodyPr/>
                    <a:lstStyle/>
                    <a:p>
                      <a:pPr marL="292735">
                        <a:lnSpc>
                          <a:spcPts val="2425"/>
                        </a:lnSpc>
                      </a:pPr>
                      <a:r>
                        <a:rPr sz="1900" spc="5" dirty="0">
                          <a:solidFill>
                            <a:srgbClr val="292934"/>
                          </a:solidFill>
                          <a:latin typeface="Arial"/>
                          <a:cs typeface="Arial"/>
                        </a:rPr>
                        <a:t>motion</a:t>
                      </a:r>
                      <a:r>
                        <a:rPr sz="1900" spc="-15" dirty="0">
                          <a:solidFill>
                            <a:srgbClr val="292934"/>
                          </a:solidFill>
                          <a:latin typeface="Arial"/>
                          <a:cs typeface="Arial"/>
                        </a:rPr>
                        <a:t> </a:t>
                      </a:r>
                      <a:r>
                        <a:rPr sz="1900" spc="5" dirty="0">
                          <a:solidFill>
                            <a:srgbClr val="292934"/>
                          </a:solidFill>
                          <a:latin typeface="Arial"/>
                          <a:cs typeface="Arial"/>
                        </a:rPr>
                        <a:t>parallax</a:t>
                      </a:r>
                      <a:endParaRPr sz="190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7"/>
                  </a:ext>
                </a:extLst>
              </a:tr>
              <a:tr h="293914">
                <a:tc>
                  <a:txBody>
                    <a:bodyPr/>
                    <a:lstStyle/>
                    <a:p>
                      <a:pPr>
                        <a:lnSpc>
                          <a:spcPct val="100000"/>
                        </a:lnSpc>
                      </a:pPr>
                      <a:endParaRPr sz="1800">
                        <a:latin typeface="Times New Roman"/>
                        <a:cs typeface="Times New Roman"/>
                      </a:endParaRPr>
                    </a:p>
                  </a:txBody>
                  <a:tcPr marL="0" marR="0" marT="0" marB="0">
                    <a:lnL w="12700">
                      <a:solidFill>
                        <a:srgbClr val="808DA0"/>
                      </a:solidFill>
                      <a:prstDash val="solid"/>
                    </a:lnL>
                  </a:tcPr>
                </a:tc>
                <a:tc>
                  <a:txBody>
                    <a:bodyPr/>
                    <a:lstStyle/>
                    <a:p>
                      <a:pPr marL="292735">
                        <a:lnSpc>
                          <a:spcPts val="2425"/>
                        </a:lnSpc>
                      </a:pPr>
                      <a:r>
                        <a:rPr sz="1900" spc="10" dirty="0">
                          <a:solidFill>
                            <a:srgbClr val="292934"/>
                          </a:solidFill>
                          <a:latin typeface="Arial"/>
                          <a:cs typeface="Arial"/>
                        </a:rPr>
                        <a:t>shadows</a:t>
                      </a:r>
                      <a:endParaRPr sz="1900">
                        <a:latin typeface="Arial"/>
                        <a:cs typeface="Arial"/>
                      </a:endParaRPr>
                    </a:p>
                  </a:txBody>
                  <a:tcPr marL="0" marR="0" marT="0" marB="0">
                    <a:lnR w="12700">
                      <a:solidFill>
                        <a:srgbClr val="808DA0"/>
                      </a:solidFill>
                      <a:prstDash val="solid"/>
                    </a:lnR>
                  </a:tcPr>
                </a:tc>
                <a:extLst>
                  <a:ext uri="{0D108BD9-81ED-4DB2-BD59-A6C34878D82A}">
                    <a16:rowId xmlns:a16="http://schemas.microsoft.com/office/drawing/2014/main" val="10008"/>
                  </a:ext>
                </a:extLst>
              </a:tr>
              <a:tr h="333265">
                <a:tc>
                  <a:txBody>
                    <a:bodyPr/>
                    <a:lstStyle/>
                    <a:p>
                      <a:pPr>
                        <a:lnSpc>
                          <a:spcPct val="100000"/>
                        </a:lnSpc>
                      </a:pPr>
                      <a:endParaRPr sz="2000">
                        <a:latin typeface="Times New Roman"/>
                        <a:cs typeface="Times New Roman"/>
                      </a:endParaRPr>
                    </a:p>
                  </a:txBody>
                  <a:tcPr marL="0" marR="0" marT="0" marB="0">
                    <a:lnL w="12700">
                      <a:solidFill>
                        <a:srgbClr val="808DA0"/>
                      </a:solidFill>
                      <a:prstDash val="solid"/>
                    </a:lnL>
                    <a:lnB w="12700">
                      <a:solidFill>
                        <a:srgbClr val="808DA0"/>
                      </a:solidFill>
                      <a:prstDash val="solid"/>
                    </a:lnB>
                  </a:tcPr>
                </a:tc>
                <a:tc>
                  <a:txBody>
                    <a:bodyPr/>
                    <a:lstStyle/>
                    <a:p>
                      <a:pPr marL="292735">
                        <a:lnSpc>
                          <a:spcPts val="2445"/>
                        </a:lnSpc>
                      </a:pPr>
                      <a:r>
                        <a:rPr sz="1900" spc="5" dirty="0">
                          <a:solidFill>
                            <a:srgbClr val="292934"/>
                          </a:solidFill>
                          <a:latin typeface="Arial"/>
                          <a:cs typeface="Arial"/>
                        </a:rPr>
                        <a:t>texture</a:t>
                      </a:r>
                      <a:endParaRPr sz="1900" dirty="0">
                        <a:latin typeface="Arial"/>
                        <a:cs typeface="Arial"/>
                      </a:endParaRPr>
                    </a:p>
                  </a:txBody>
                  <a:tcPr marL="0" marR="0" marT="0" marB="0">
                    <a:lnR w="12700">
                      <a:solidFill>
                        <a:srgbClr val="808DA0"/>
                      </a:solidFill>
                      <a:prstDash val="solid"/>
                    </a:lnR>
                    <a:lnB w="12700">
                      <a:solidFill>
                        <a:srgbClr val="808DA0"/>
                      </a:solidFill>
                      <a:prstDash val="soli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8200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normAutofit/>
          </a:bodyPr>
          <a:lstStyle/>
          <a:p>
            <a:r>
              <a:rPr lang="en-US" dirty="0"/>
              <a:t>Perspective</a:t>
            </a:r>
          </a:p>
          <a:p>
            <a:pPr lvl="1"/>
            <a:r>
              <a:rPr lang="en-US" dirty="0"/>
              <a:t>Objects get smaller the further away they are and parallel line converge in distance.</a:t>
            </a:r>
          </a:p>
          <a:p>
            <a:pPr lvl="1"/>
            <a:endParaRPr lang="en-US" dirty="0"/>
          </a:p>
          <a:p>
            <a:pPr lvl="1"/>
            <a:endParaRPr lang="en-US" dirty="0"/>
          </a:p>
          <a:p>
            <a:pPr lvl="1"/>
            <a:endParaRPr lang="en-US" dirty="0"/>
          </a:p>
          <a:p>
            <a:pPr lvl="1"/>
            <a:endParaRPr lang="en-US" dirty="0"/>
          </a:p>
        </p:txBody>
      </p:sp>
      <p:sp>
        <p:nvSpPr>
          <p:cNvPr id="28" name="Content Placeholder 27">
            <a:extLst>
              <a:ext uri="{FF2B5EF4-FFF2-40B4-BE49-F238E27FC236}">
                <a16:creationId xmlns:a16="http://schemas.microsoft.com/office/drawing/2014/main" id="{9FBA700A-27C3-7646-813D-293F7E54F987}"/>
              </a:ext>
            </a:extLst>
          </p:cNvPr>
          <p:cNvSpPr>
            <a:spLocks noGrp="1"/>
          </p:cNvSpPr>
          <p:nvPr>
            <p:ph sz="half" idx="10"/>
          </p:nvPr>
        </p:nvSpPr>
        <p:spPr/>
        <p:txBody>
          <a:bodyPr/>
          <a:lstStyle/>
          <a:p>
            <a:endParaRPr lang="en-US"/>
          </a:p>
        </p:txBody>
      </p:sp>
      <p:pic>
        <p:nvPicPr>
          <p:cNvPr id="4" name="Picture 3">
            <a:extLst>
              <a:ext uri="{FF2B5EF4-FFF2-40B4-BE49-F238E27FC236}">
                <a16:creationId xmlns:a16="http://schemas.microsoft.com/office/drawing/2014/main" id="{79592B3B-EA47-1840-917B-4D22A752870D}"/>
              </a:ext>
            </a:extLst>
          </p:cNvPr>
          <p:cNvPicPr>
            <a:picLocks noChangeAspect="1"/>
          </p:cNvPicPr>
          <p:nvPr/>
        </p:nvPicPr>
        <p:blipFill rotWithShape="1">
          <a:blip r:embed="rId2"/>
          <a:srcRect l="57500" t="15556" r="6667" b="48889"/>
          <a:stretch/>
        </p:blipFill>
        <p:spPr>
          <a:xfrm>
            <a:off x="7620000" y="3200400"/>
            <a:ext cx="3276600" cy="2438400"/>
          </a:xfrm>
          <a:prstGeom prst="rect">
            <a:avLst/>
          </a:prstGeom>
        </p:spPr>
      </p:pic>
    </p:spTree>
    <p:extLst>
      <p:ext uri="{BB962C8B-B14F-4D97-AF65-F5344CB8AC3E}">
        <p14:creationId xmlns:p14="http://schemas.microsoft.com/office/powerpoint/2010/main" val="107856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normAutofit/>
          </a:bodyPr>
          <a:lstStyle/>
          <a:p>
            <a:r>
              <a:rPr lang="en-US" dirty="0"/>
              <a:t>Size of known objects</a:t>
            </a:r>
          </a:p>
          <a:p>
            <a:pPr lvl="1"/>
            <a:r>
              <a:rPr lang="en-US" dirty="0"/>
              <a:t>We expect certain object to be smaller than others. If an elephant and a tea cup appear the same size then we expect the elephant to be further away.</a:t>
            </a:r>
          </a:p>
          <a:p>
            <a:pPr lvl="1"/>
            <a:endParaRPr lang="en-US" dirty="0"/>
          </a:p>
          <a:p>
            <a:pPr lvl="1"/>
            <a:endParaRPr lang="en-US" dirty="0"/>
          </a:p>
          <a:p>
            <a:pPr lvl="1"/>
            <a:endParaRPr lang="en-US" dirty="0"/>
          </a:p>
          <a:p>
            <a:pPr lvl="1"/>
            <a:endParaRPr lang="en-US" dirty="0"/>
          </a:p>
        </p:txBody>
      </p:sp>
      <p:sp>
        <p:nvSpPr>
          <p:cNvPr id="28" name="Content Placeholder 27">
            <a:extLst>
              <a:ext uri="{FF2B5EF4-FFF2-40B4-BE49-F238E27FC236}">
                <a16:creationId xmlns:a16="http://schemas.microsoft.com/office/drawing/2014/main" id="{9FBA700A-27C3-7646-813D-293F7E54F987}"/>
              </a:ext>
            </a:extLst>
          </p:cNvPr>
          <p:cNvSpPr>
            <a:spLocks noGrp="1"/>
          </p:cNvSpPr>
          <p:nvPr>
            <p:ph sz="half" idx="10"/>
          </p:nvPr>
        </p:nvSpPr>
        <p:spPr/>
        <p:txBody>
          <a:bodyPr/>
          <a:lstStyle/>
          <a:p>
            <a:endParaRPr lang="en-US" dirty="0"/>
          </a:p>
        </p:txBody>
      </p:sp>
      <p:pic>
        <p:nvPicPr>
          <p:cNvPr id="2" name="Picture 1">
            <a:extLst>
              <a:ext uri="{FF2B5EF4-FFF2-40B4-BE49-F238E27FC236}">
                <a16:creationId xmlns:a16="http://schemas.microsoft.com/office/drawing/2014/main" id="{85F3E8E8-33ED-9249-9E50-0B0890F1DFBC}"/>
              </a:ext>
            </a:extLst>
          </p:cNvPr>
          <p:cNvPicPr>
            <a:picLocks noChangeAspect="1"/>
          </p:cNvPicPr>
          <p:nvPr/>
        </p:nvPicPr>
        <p:blipFill>
          <a:blip r:embed="rId2"/>
          <a:stretch>
            <a:fillRect/>
          </a:stretch>
        </p:blipFill>
        <p:spPr>
          <a:xfrm>
            <a:off x="7162800" y="3403600"/>
            <a:ext cx="3898900" cy="2527300"/>
          </a:xfrm>
          <a:prstGeom prst="rect">
            <a:avLst/>
          </a:prstGeom>
        </p:spPr>
      </p:pic>
    </p:spTree>
    <p:extLst>
      <p:ext uri="{BB962C8B-B14F-4D97-AF65-F5344CB8AC3E}">
        <p14:creationId xmlns:p14="http://schemas.microsoft.com/office/powerpoint/2010/main" val="373337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57C4FE31-AD09-6840-840A-D74C0722EE36}"/>
              </a:ext>
            </a:extLst>
          </p:cNvPr>
          <p:cNvSpPr>
            <a:spLocks noChangeAspect="1"/>
          </p:cNvSpPr>
          <p:nvPr/>
        </p:nvSpPr>
        <p:spPr>
          <a:xfrm>
            <a:off x="0" y="4026662"/>
            <a:ext cx="3200400" cy="2831338"/>
          </a:xfrm>
          <a:prstGeom prst="rect">
            <a:avLst/>
          </a:prstGeom>
          <a:blipFill>
            <a:blip r:embed="rId2" cstate="print"/>
            <a:stretch>
              <a:fillRect/>
            </a:stretch>
          </a:blipFill>
        </p:spPr>
        <p:txBody>
          <a:bodyPr wrap="square" lIns="0" tIns="0" rIns="0" bIns="0" rtlCol="0"/>
          <a:lstStyle/>
          <a:p>
            <a:endParaRPr sz="1227"/>
          </a:p>
        </p:txBody>
      </p:sp>
      <p:sp>
        <p:nvSpPr>
          <p:cNvPr id="12" name="object 12"/>
          <p:cNvSpPr>
            <a:spLocks noChangeAspect="1"/>
          </p:cNvSpPr>
          <p:nvPr/>
        </p:nvSpPr>
        <p:spPr>
          <a:xfrm>
            <a:off x="2727477" y="1143000"/>
            <a:ext cx="4511523" cy="3383280"/>
          </a:xfrm>
          <a:prstGeom prst="rect">
            <a:avLst/>
          </a:prstGeom>
          <a:blipFill>
            <a:blip r:embed="rId3" cstate="print"/>
            <a:stretch>
              <a:fillRect/>
            </a:stretch>
          </a:blipFill>
        </p:spPr>
        <p:txBody>
          <a:bodyPr wrap="square" lIns="0" tIns="0" rIns="0" bIns="0" rtlCol="0"/>
          <a:lstStyle/>
          <a:p>
            <a:endParaRPr sz="1227"/>
          </a:p>
        </p:txBody>
      </p:sp>
      <p:sp>
        <p:nvSpPr>
          <p:cNvPr id="13" name="object 13"/>
          <p:cNvSpPr>
            <a:spLocks noChangeAspect="1"/>
          </p:cNvSpPr>
          <p:nvPr/>
        </p:nvSpPr>
        <p:spPr>
          <a:xfrm>
            <a:off x="7438603" y="1143000"/>
            <a:ext cx="4507579" cy="3383280"/>
          </a:xfrm>
          <a:prstGeom prst="rect">
            <a:avLst/>
          </a:prstGeom>
          <a:blipFill>
            <a:blip r:embed="rId4" cstate="print"/>
            <a:stretch>
              <a:fillRect/>
            </a:stretch>
          </a:blipFill>
        </p:spPr>
        <p:txBody>
          <a:bodyPr wrap="square" lIns="0" tIns="0" rIns="0" bIns="0" rtlCol="0"/>
          <a:lstStyle/>
          <a:p>
            <a:endParaRPr sz="1227"/>
          </a:p>
        </p:txBody>
      </p:sp>
      <p:sp>
        <p:nvSpPr>
          <p:cNvPr id="14" name="Content Placeholder 13">
            <a:extLst>
              <a:ext uri="{FF2B5EF4-FFF2-40B4-BE49-F238E27FC236}">
                <a16:creationId xmlns:a16="http://schemas.microsoft.com/office/drawing/2014/main" id="{263C460D-A72E-8B45-A565-C6333478F10F}"/>
              </a:ext>
            </a:extLst>
          </p:cNvPr>
          <p:cNvSpPr>
            <a:spLocks noGrp="1"/>
          </p:cNvSpPr>
          <p:nvPr>
            <p:ph sz="half" idx="1"/>
          </p:nvPr>
        </p:nvSpPr>
        <p:spPr/>
        <p:txBody>
          <a:bodyPr>
            <a:normAutofit fontScale="77500" lnSpcReduction="20000"/>
          </a:bodyPr>
          <a:lstStyle/>
          <a:p>
            <a:r>
              <a:rPr lang="en-US" dirty="0"/>
              <a:t>Ames Room (Optical Illusion Based on Known Object Size)</a:t>
            </a:r>
          </a:p>
        </p:txBody>
      </p:sp>
      <p:sp>
        <p:nvSpPr>
          <p:cNvPr id="15" name="Content Placeholder 14">
            <a:extLst>
              <a:ext uri="{FF2B5EF4-FFF2-40B4-BE49-F238E27FC236}">
                <a16:creationId xmlns:a16="http://schemas.microsoft.com/office/drawing/2014/main" id="{FA2F3E9E-E566-DD4B-8EB8-1804A9F82A8D}"/>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675692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923DC17-7AC5-CF41-BC9A-4715C791C93B}"/>
              </a:ext>
            </a:extLst>
          </p:cNvPr>
          <p:cNvSpPr>
            <a:spLocks noGrp="1"/>
          </p:cNvSpPr>
          <p:nvPr>
            <p:ph sz="half" idx="1"/>
          </p:nvPr>
        </p:nvSpPr>
        <p:spPr/>
        <p:txBody>
          <a:bodyPr>
            <a:normAutofit/>
          </a:bodyPr>
          <a:lstStyle/>
          <a:p>
            <a:r>
              <a:rPr lang="en-US" dirty="0"/>
              <a:t>Detail</a:t>
            </a:r>
          </a:p>
          <a:p>
            <a:pPr lvl="1"/>
            <a:r>
              <a:rPr lang="en-US" dirty="0"/>
              <a:t>Close objects appear in more detail, distant objects less.</a:t>
            </a:r>
          </a:p>
          <a:p>
            <a:pPr lvl="1"/>
            <a:endParaRPr lang="en-US" dirty="0"/>
          </a:p>
          <a:p>
            <a:pPr lvl="1"/>
            <a:endParaRPr lang="en-US" dirty="0"/>
          </a:p>
          <a:p>
            <a:pPr lvl="1"/>
            <a:endParaRPr lang="en-US" dirty="0"/>
          </a:p>
          <a:p>
            <a:pPr lvl="1"/>
            <a:endParaRPr lang="en-US" dirty="0"/>
          </a:p>
        </p:txBody>
      </p:sp>
      <p:sp>
        <p:nvSpPr>
          <p:cNvPr id="28" name="Content Placeholder 27">
            <a:extLst>
              <a:ext uri="{FF2B5EF4-FFF2-40B4-BE49-F238E27FC236}">
                <a16:creationId xmlns:a16="http://schemas.microsoft.com/office/drawing/2014/main" id="{9FBA700A-27C3-7646-813D-293F7E54F987}"/>
              </a:ext>
            </a:extLst>
          </p:cNvPr>
          <p:cNvSpPr>
            <a:spLocks noGrp="1"/>
          </p:cNvSpPr>
          <p:nvPr>
            <p:ph sz="half" idx="10"/>
          </p:nvPr>
        </p:nvSpPr>
        <p:spPr/>
        <p:txBody>
          <a:bodyPr/>
          <a:lstStyle/>
          <a:p>
            <a:endParaRPr lang="en-US"/>
          </a:p>
        </p:txBody>
      </p:sp>
      <p:pic>
        <p:nvPicPr>
          <p:cNvPr id="4" name="Picture 3">
            <a:extLst>
              <a:ext uri="{FF2B5EF4-FFF2-40B4-BE49-F238E27FC236}">
                <a16:creationId xmlns:a16="http://schemas.microsoft.com/office/drawing/2014/main" id="{4AC35C4F-8CBA-E04C-8183-810663EDC3D1}"/>
              </a:ext>
            </a:extLst>
          </p:cNvPr>
          <p:cNvPicPr>
            <a:picLocks noChangeAspect="1"/>
          </p:cNvPicPr>
          <p:nvPr/>
        </p:nvPicPr>
        <p:blipFill rotWithShape="1">
          <a:blip r:embed="rId2"/>
          <a:srcRect l="57500" t="60000" r="6667" b="4444"/>
          <a:stretch/>
        </p:blipFill>
        <p:spPr>
          <a:xfrm>
            <a:off x="7734300" y="3845749"/>
            <a:ext cx="3276600" cy="2438400"/>
          </a:xfrm>
          <a:prstGeom prst="rect">
            <a:avLst/>
          </a:prstGeom>
        </p:spPr>
      </p:pic>
    </p:spTree>
    <p:extLst>
      <p:ext uri="{BB962C8B-B14F-4D97-AF65-F5344CB8AC3E}">
        <p14:creationId xmlns:p14="http://schemas.microsoft.com/office/powerpoint/2010/main" val="4294162136"/>
      </p:ext>
    </p:extLst>
  </p:cSld>
  <p:clrMapOvr>
    <a:masterClrMapping/>
  </p:clrMapOvr>
</p:sld>
</file>

<file path=ppt/theme/theme1.xml><?xml version="1.0" encoding="utf-8"?>
<a:theme xmlns:a="http://schemas.openxmlformats.org/drawingml/2006/main" name="17/02/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1858</TotalTime>
  <Words>1295</Words>
  <Application>Microsoft Macintosh PowerPoint</Application>
  <PresentationFormat>Widescreen</PresentationFormat>
  <Paragraphs>241</Paragraphs>
  <Slides>44</Slides>
  <Notes>5</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Gill Sans MT</vt:lpstr>
      <vt:lpstr>Times New Roman</vt:lpstr>
      <vt:lpstr>17/02/15</vt:lpstr>
      <vt:lpstr>CIS 4930-001: Introduction to Augmented and Virtual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Valentina</dc:creator>
  <cp:lastModifiedBy>Rosen, Paul</cp:lastModifiedBy>
  <cp:revision>122</cp:revision>
  <dcterms:created xsi:type="dcterms:W3CDTF">2013-08-12T17:41:37Z</dcterms:created>
  <dcterms:modified xsi:type="dcterms:W3CDTF">2019-10-07T01:51:13Z</dcterms:modified>
</cp:coreProperties>
</file>